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0" r:id="rId55"/>
    <p:sldId id="311" r:id="rId56"/>
    <p:sldId id="312" r:id="rId57"/>
    <p:sldId id="313" r:id="rId58"/>
    <p:sldId id="309"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4" r:id="rId138"/>
    <p:sldId id="392" r:id="rId139"/>
    <p:sldId id="393"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546"/>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presProps" Target="presProps.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8" name="عنصر نائب للتاريخ 27"/>
          <p:cNvSpPr>
            <a:spLocks noGrp="1"/>
          </p:cNvSpPr>
          <p:nvPr>
            <p:ph type="dt" sz="half" idx="10"/>
          </p:nvPr>
        </p:nvSpPr>
        <p:spPr/>
        <p:txBody>
          <a:bodyPr/>
          <a:lstStyle>
            <a:extLst/>
          </a:lstStyle>
          <a:p>
            <a:fld id="{F5A4532B-0D1C-497C-A04C-49D73CC536F8}" type="datetimeFigureOut">
              <a:rPr lang="ar-IQ" smtClean="0"/>
              <a:pPr/>
              <a:t>01/12/1436</a:t>
            </a:fld>
            <a:endParaRPr lang="ar-IQ"/>
          </a:p>
        </p:txBody>
      </p:sp>
      <p:sp>
        <p:nvSpPr>
          <p:cNvPr id="17" name="عنصر نائب للتذييل 16"/>
          <p:cNvSpPr>
            <a:spLocks noGrp="1"/>
          </p:cNvSpPr>
          <p:nvPr>
            <p:ph type="ftr" sz="quarter" idx="11"/>
          </p:nvPr>
        </p:nvSpPr>
        <p:spPr/>
        <p:txBody>
          <a:bodyPr/>
          <a:lstStyle>
            <a:extLst/>
          </a:lstStyle>
          <a:p>
            <a:endParaRPr lang="ar-IQ"/>
          </a:p>
        </p:txBody>
      </p:sp>
      <p:sp>
        <p:nvSpPr>
          <p:cNvPr id="29" name="عنصر نائب لرقم الشريحة 28"/>
          <p:cNvSpPr>
            <a:spLocks noGrp="1"/>
          </p:cNvSpPr>
          <p:nvPr>
            <p:ph type="sldNum" sz="quarter" idx="12"/>
          </p:nvPr>
        </p:nvSpPr>
        <p:spPr/>
        <p:txBody>
          <a:bodyPr/>
          <a:lstStyle>
            <a:extLst/>
          </a:lstStyle>
          <a:p>
            <a:fld id="{D6913BDD-C661-4ABC-9DC0-138DB93C3691}" type="slidenum">
              <a:rPr lang="ar-IQ" smtClean="0"/>
              <a:pPr/>
              <a:t>‹#›</a:t>
            </a:fld>
            <a:endParaRPr lang="ar-IQ"/>
          </a:p>
        </p:txBody>
      </p:sp>
      <p:sp>
        <p:nvSpPr>
          <p:cNvPr id="32" name="مستطيل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مستطيل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مستطيل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مستطيل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مستطيل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عنوان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56" name="مستطيل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مستطيل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مستطيل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مستطيل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5A4532B-0D1C-497C-A04C-49D73CC536F8}" type="datetimeFigureOut">
              <a:rPr lang="ar-IQ" smtClean="0"/>
              <a:pPr/>
              <a:t>01/12/1436</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D6913BDD-C661-4ABC-9DC0-138DB93C3691}"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981200" cy="5851525"/>
          </a:xfrm>
        </p:spPr>
        <p:txBody>
          <a:bodyPr vert="eaVert" anchor="ct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58674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5A4532B-0D1C-497C-A04C-49D73CC536F8}" type="datetimeFigureOut">
              <a:rPr lang="ar-IQ" smtClean="0"/>
              <a:pPr/>
              <a:t>01/12/1436</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D6913BDD-C661-4ABC-9DC0-138DB93C3691}"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5A4532B-0D1C-497C-A04C-49D73CC536F8}" type="datetimeFigureOut">
              <a:rPr lang="ar-IQ" smtClean="0"/>
              <a:pPr/>
              <a:t>01/12/1436</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D6913BDD-C661-4ABC-9DC0-138DB93C3691}"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4" name="شكل حر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شكل حر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شكل حر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شكل حر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شكل حر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شكل حر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شكل حر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شكل حر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شكل حر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شكل حر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شكل حر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شكل حر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شكل حر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شكل حر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شكل حر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عنصر نائب للنص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F5A4532B-0D1C-497C-A04C-49D73CC536F8}" type="datetimeFigureOut">
              <a:rPr lang="ar-IQ" smtClean="0"/>
              <a:pPr/>
              <a:t>01/12/1436</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D6913BDD-C661-4ABC-9DC0-138DB93C3691}" type="slidenum">
              <a:rPr lang="ar-IQ" smtClean="0"/>
              <a:pPr/>
              <a:t>‹#›</a:t>
            </a:fld>
            <a:endParaRPr lang="ar-IQ"/>
          </a:p>
        </p:txBody>
      </p:sp>
      <p:sp>
        <p:nvSpPr>
          <p:cNvPr id="7" name="مستطيل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ar-SA" smtClean="0"/>
              <a:t>انقر لتحرير نمط العنوان الرئيسي</a:t>
            </a:r>
            <a:endParaRPr kumimoji="0" lang="en-US"/>
          </a:p>
        </p:txBody>
      </p:sp>
      <p:sp>
        <p:nvSpPr>
          <p:cNvPr id="8" name="مستطيل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مستطيل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ستطيل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2064"/>
            <a:ext cx="8229600" cy="9144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5A4532B-0D1C-497C-A04C-49D73CC536F8}" type="datetimeFigureOut">
              <a:rPr lang="ar-IQ" smtClean="0"/>
              <a:pPr/>
              <a:t>01/12/1436</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D6913BDD-C661-4ABC-9DC0-138DB93C3691}"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5" name="مستطيل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504824" y="512064"/>
            <a:ext cx="7772400" cy="914400"/>
          </a:xfrm>
        </p:spPr>
        <p:txBody>
          <a:bodyPr anchor="t"/>
          <a:lstStyle>
            <a:lvl1pPr>
              <a:defRPr sz="400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F5A4532B-0D1C-497C-A04C-49D73CC536F8}" type="datetimeFigureOut">
              <a:rPr lang="ar-IQ" smtClean="0"/>
              <a:pPr/>
              <a:t>01/12/1436</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D6913BDD-C661-4ABC-9DC0-138DB93C3691}" type="slidenum">
              <a:rPr lang="ar-IQ" smtClean="0"/>
              <a:pPr/>
              <a:t>‹#›</a:t>
            </a:fld>
            <a:endParaRPr lang="ar-IQ"/>
          </a:p>
        </p:txBody>
      </p:sp>
      <p:sp>
        <p:nvSpPr>
          <p:cNvPr id="16" name="مستطيل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مستطيل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مستطيل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مستطيل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مستطيل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مستطيل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مستطيل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مستطيل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مستطيل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914400"/>
          </a:xfrm>
        </p:spPr>
        <p:txBody>
          <a:bodyPr/>
          <a:lstStyle>
            <a:lvl1pPr>
              <a:defRPr sz="4000" cap="none" baseline="0"/>
            </a:lvl1pPr>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F5A4532B-0D1C-497C-A04C-49D73CC536F8}" type="datetimeFigureOut">
              <a:rPr lang="ar-IQ" smtClean="0"/>
              <a:pPr/>
              <a:t>01/12/1436</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D6913BDD-C661-4ABC-9DC0-138DB93C3691}"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F5A4532B-0D1C-497C-A04C-49D73CC536F8}" type="datetimeFigureOut">
              <a:rPr lang="ar-IQ" smtClean="0"/>
              <a:pPr/>
              <a:t>01/12/1436</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D6913BDD-C661-4ABC-9DC0-138DB93C3691}"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73050"/>
            <a:ext cx="8229600" cy="1162050"/>
          </a:xfrm>
        </p:spPr>
        <p:txBody>
          <a:bodyPr anchor="ctr"/>
          <a:lstStyle>
            <a:lvl1pPr algn="l">
              <a:buNone/>
              <a:defRPr sz="3600" b="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5A4532B-0D1C-497C-A04C-49D73CC536F8}" type="datetimeFigureOut">
              <a:rPr lang="ar-IQ" smtClean="0"/>
              <a:pPr/>
              <a:t>01/12/1436</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D6913BDD-C661-4ABC-9DC0-138DB93C3691}"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8" name="مستطيل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رابط مستقيم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مجموعة 9"/>
          <p:cNvGrpSpPr/>
          <p:nvPr/>
        </p:nvGrpSpPr>
        <p:grpSpPr>
          <a:xfrm rot="5400000">
            <a:off x="8514581" y="1219200"/>
            <a:ext cx="132763" cy="128466"/>
            <a:chOff x="6668087" y="1297746"/>
            <a:chExt cx="161840" cy="156602"/>
          </a:xfrm>
        </p:grpSpPr>
        <p:cxnSp>
          <p:nvCxnSpPr>
            <p:cNvPr id="15" name="رابط مستقيم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رابط مستقيم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رابط مستقيم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عنوان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ar-SA" smtClean="0"/>
              <a:t>انقر فوق الرمز لإضافة صورة</a:t>
            </a:r>
            <a:endParaRPr kumimoji="0" lang="en-US"/>
          </a:p>
        </p:txBody>
      </p:sp>
      <p:sp>
        <p:nvSpPr>
          <p:cNvPr id="4" name="عنصر نائب للنص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grpSp>
        <p:nvGrpSpPr>
          <p:cNvPr id="14" name="مجموعة 13"/>
          <p:cNvGrpSpPr/>
          <p:nvPr/>
        </p:nvGrpSpPr>
        <p:grpSpPr>
          <a:xfrm rot="5400000">
            <a:off x="8666981" y="1371600"/>
            <a:ext cx="132763" cy="128466"/>
            <a:chOff x="6668087" y="1297746"/>
            <a:chExt cx="161840" cy="156602"/>
          </a:xfrm>
        </p:grpSpPr>
        <p:cxnSp>
          <p:nvCxnSpPr>
            <p:cNvPr id="11" name="رابط مستقيم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رابط مستقيم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رابط مستقيم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مجموعة 17"/>
          <p:cNvGrpSpPr/>
          <p:nvPr/>
        </p:nvGrpSpPr>
        <p:grpSpPr>
          <a:xfrm rot="5400000">
            <a:off x="8320088" y="1474763"/>
            <a:ext cx="132763" cy="128466"/>
            <a:chOff x="6668087" y="1297746"/>
            <a:chExt cx="161840" cy="156602"/>
          </a:xfrm>
        </p:grpSpPr>
        <p:cxnSp>
          <p:nvCxnSpPr>
            <p:cNvPr id="19" name="رابط مستقيم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رابط مستقيم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رابط مستقيم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عنصر نائب للتاريخ 4"/>
          <p:cNvSpPr>
            <a:spLocks noGrp="1"/>
          </p:cNvSpPr>
          <p:nvPr>
            <p:ph type="dt" sz="half" idx="10"/>
          </p:nvPr>
        </p:nvSpPr>
        <p:spPr>
          <a:xfrm>
            <a:off x="6477000" y="55499"/>
            <a:ext cx="2133600" cy="365125"/>
          </a:xfrm>
        </p:spPr>
        <p:txBody>
          <a:bodyPr/>
          <a:lstStyle>
            <a:extLst/>
          </a:lstStyle>
          <a:p>
            <a:fld id="{F5A4532B-0D1C-497C-A04C-49D73CC536F8}" type="datetimeFigureOut">
              <a:rPr lang="ar-IQ" smtClean="0"/>
              <a:pPr/>
              <a:t>01/12/1436</a:t>
            </a:fld>
            <a:endParaRPr lang="ar-IQ"/>
          </a:p>
        </p:txBody>
      </p:sp>
      <p:sp>
        <p:nvSpPr>
          <p:cNvPr id="6" name="عنصر نائب للتذييل 5"/>
          <p:cNvSpPr>
            <a:spLocks noGrp="1"/>
          </p:cNvSpPr>
          <p:nvPr>
            <p:ph type="ftr" sz="quarter" idx="11"/>
          </p:nvPr>
        </p:nvSpPr>
        <p:spPr>
          <a:xfrm>
            <a:off x="914400" y="55499"/>
            <a:ext cx="5562600" cy="365125"/>
          </a:xfrm>
        </p:spPr>
        <p:txBody>
          <a:bodyPr/>
          <a:lstStyle>
            <a:extLst/>
          </a:lstStyle>
          <a:p>
            <a:endParaRPr lang="ar-IQ"/>
          </a:p>
        </p:txBody>
      </p:sp>
      <p:sp>
        <p:nvSpPr>
          <p:cNvPr id="7" name="عنصر نائب لرقم الشريحة 6"/>
          <p:cNvSpPr>
            <a:spLocks noGrp="1"/>
          </p:cNvSpPr>
          <p:nvPr>
            <p:ph type="sldNum" sz="quarter" idx="12"/>
          </p:nvPr>
        </p:nvSpPr>
        <p:spPr>
          <a:xfrm>
            <a:off x="8610600" y="55499"/>
            <a:ext cx="457200" cy="365125"/>
          </a:xfrm>
        </p:spPr>
        <p:txBody>
          <a:bodyPr/>
          <a:lstStyle>
            <a:extLst/>
          </a:lstStyle>
          <a:p>
            <a:fld id="{D6913BDD-C661-4ABC-9DC0-138DB93C3691}"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مستطيل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مستطيل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مستطيل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مستطيل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مستطيل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عنصر نائب للعنوان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5A4532B-0D1C-497C-A04C-49D73CC536F8}" type="datetimeFigureOut">
              <a:rPr lang="ar-IQ" smtClean="0"/>
              <a:pPr/>
              <a:t>01/12/1436</a:t>
            </a:fld>
            <a:endParaRPr lang="ar-IQ"/>
          </a:p>
        </p:txBody>
      </p:sp>
      <p:sp>
        <p:nvSpPr>
          <p:cNvPr id="3" name="عنصر نائب للتذييل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IQ"/>
          </a:p>
        </p:txBody>
      </p:sp>
      <p:sp>
        <p:nvSpPr>
          <p:cNvPr id="23" name="عنصر نائب لرقم الشريحة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6913BDD-C661-4ABC-9DC0-138DB93C3691}"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857224" y="2928934"/>
            <a:ext cx="7772400" cy="914400"/>
          </a:xfrm>
        </p:spPr>
        <p:txBody>
          <a:bodyPr/>
          <a:lstStyle/>
          <a:p>
            <a:pPr algn="ctr"/>
            <a:r>
              <a:rPr lang="en-US" sz="4400" b="1" dirty="0" smtClean="0">
                <a:effectLst>
                  <a:reflection blurRad="6350" stA="55000" endA="300" endPos="45500" dir="5400000" sy="-100000" algn="bl" rotWithShape="0"/>
                </a:effectLst>
              </a:rPr>
              <a:t>VIRAL INFECTIONS</a:t>
            </a:r>
            <a:endParaRPr lang="ar-IQ" sz="4400" dirty="0">
              <a:effectLst>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 tuberculosis infection, measles suppresses cell-mediated immunity and may exacerbate disease; for this reason, measles vaccination should be deferred until after commencing </a:t>
            </a:r>
            <a:r>
              <a:rPr lang="en-US" dirty="0" err="1" smtClean="0"/>
              <a:t>antituberculous</a:t>
            </a:r>
            <a:r>
              <a:rPr lang="en-US" dirty="0" smtClean="0"/>
              <a:t> treatment. </a:t>
            </a:r>
          </a:p>
          <a:p>
            <a:pPr algn="just" rtl="0"/>
            <a:r>
              <a:rPr lang="en-US" dirty="0" smtClean="0"/>
              <a:t>Measles does not cause congenital malformation but may be more severe in pregnant women.</a:t>
            </a:r>
            <a:endParaRPr lang="ar-IQ"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When pharyngeal </a:t>
            </a:r>
            <a:r>
              <a:rPr lang="en-US" dirty="0" err="1" smtClean="0"/>
              <a:t>oedema</a:t>
            </a:r>
            <a:r>
              <a:rPr lang="en-US" dirty="0" smtClean="0"/>
              <a:t> is severe, a short course of corticosteroids, e.g. </a:t>
            </a:r>
            <a:r>
              <a:rPr lang="en-US" dirty="0" err="1" smtClean="0"/>
              <a:t>prednisolone</a:t>
            </a:r>
            <a:r>
              <a:rPr lang="en-US" dirty="0" smtClean="0"/>
              <a:t> 30 mg daily for 5 days, may help. </a:t>
            </a:r>
          </a:p>
          <a:p>
            <a:pPr algn="just" rtl="0"/>
            <a:r>
              <a:rPr lang="en-US" dirty="0" err="1" smtClean="0"/>
              <a:t>Antivirals</a:t>
            </a:r>
            <a:r>
              <a:rPr lang="en-US" dirty="0" smtClean="0"/>
              <a:t> are not sufficiently active against EBV.</a:t>
            </a:r>
            <a:endParaRPr lang="ar-IQ"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28662" y="1571612"/>
            <a:ext cx="7772400" cy="4572000"/>
          </a:xfrm>
        </p:spPr>
        <p:txBody>
          <a:bodyPr>
            <a:normAutofit/>
          </a:bodyPr>
          <a:lstStyle/>
          <a:p>
            <a:pPr algn="just" rtl="0"/>
            <a:r>
              <a:rPr lang="en-US" dirty="0" smtClean="0"/>
              <a:t>Return to work or school is governed by the patient’s physical fitness rather than laboratory tests. </a:t>
            </a:r>
          </a:p>
          <a:p>
            <a:pPr algn="just" rtl="0"/>
            <a:r>
              <a:rPr lang="en-US" dirty="0" smtClean="0"/>
              <a:t>However, contact sports should be avoided until </a:t>
            </a:r>
            <a:r>
              <a:rPr lang="en-US" dirty="0" err="1" smtClean="0"/>
              <a:t>splenomegaly</a:t>
            </a:r>
            <a:r>
              <a:rPr lang="en-US" dirty="0" smtClean="0"/>
              <a:t> has completely resolved because of the danger of </a:t>
            </a:r>
            <a:r>
              <a:rPr lang="en-US" dirty="0" err="1" smtClean="0"/>
              <a:t>splenic</a:t>
            </a:r>
            <a:r>
              <a:rPr lang="en-US" dirty="0" smtClean="0"/>
              <a:t> rupture. </a:t>
            </a:r>
          </a:p>
          <a:p>
            <a:pPr algn="just" rtl="0"/>
            <a:r>
              <a:rPr lang="en-US" dirty="0" smtClean="0"/>
              <a:t>Unfortunately, about 10% of patients with IM suffer a chronic relapsing syndrome.</a:t>
            </a:r>
            <a:endParaRPr lang="ar-IQ"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4- Cytomegalovirus (CMV):</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a:xfrm>
            <a:off x="928662" y="1500174"/>
            <a:ext cx="7772400" cy="4572000"/>
          </a:xfrm>
        </p:spPr>
        <p:txBody>
          <a:bodyPr>
            <a:normAutofit lnSpcReduction="10000"/>
          </a:bodyPr>
          <a:lstStyle/>
          <a:p>
            <a:pPr algn="just" rtl="0"/>
            <a:r>
              <a:rPr lang="en-US" dirty="0" smtClean="0"/>
              <a:t>CMV, like EBV, circulates readily among children. </a:t>
            </a:r>
          </a:p>
          <a:p>
            <a:pPr algn="just" rtl="0"/>
            <a:r>
              <a:rPr lang="en-US" dirty="0" smtClean="0"/>
              <a:t>A second period of virus acquisition occurs among teenagers and young adults, peaking between the ages of 25 and 35 years, rather later than with EBV infection.</a:t>
            </a:r>
          </a:p>
          <a:p>
            <a:pPr algn="just" rtl="0"/>
            <a:r>
              <a:rPr lang="en-US" dirty="0" smtClean="0"/>
              <a:t>CMV infection is persistent, and is characterized by subclinical cycles of active virus replication and by persistent low-level virus shedding.</a:t>
            </a:r>
            <a:endParaRPr lang="ar-IQ"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Most post-childhood infections are therefore acquired from asymptomatic </a:t>
            </a:r>
            <a:r>
              <a:rPr lang="en-US" dirty="0" err="1" smtClean="0"/>
              <a:t>excreters</a:t>
            </a:r>
            <a:r>
              <a:rPr lang="en-US" dirty="0" smtClean="0"/>
              <a:t> who shed virus in saliva, urine, semen and genital secretions. </a:t>
            </a:r>
          </a:p>
          <a:p>
            <a:pPr algn="just" rtl="0"/>
            <a:r>
              <a:rPr lang="en-US" dirty="0" smtClean="0"/>
              <a:t>Sexual transmission and oral spread are common among adults, but infection may also be acquired by women caring for children with asymptomatic infections.</a:t>
            </a:r>
            <a:endParaRPr lang="ar-IQ"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a:xfrm>
            <a:off x="928662" y="1571612"/>
            <a:ext cx="7772400" cy="4572000"/>
          </a:xfrm>
        </p:spPr>
        <p:txBody>
          <a:bodyPr>
            <a:normAutofit lnSpcReduction="10000"/>
          </a:bodyPr>
          <a:lstStyle/>
          <a:p>
            <a:pPr algn="just" rtl="0"/>
            <a:r>
              <a:rPr lang="en-US" dirty="0" smtClean="0"/>
              <a:t>Most post-childhood CMV infections are subclinical, although some young adults develop an IM-like syndrome and some have a prolonged influenza-like illness lasting 2 weeks or more. </a:t>
            </a:r>
          </a:p>
          <a:p>
            <a:pPr algn="just" rtl="0"/>
            <a:r>
              <a:rPr lang="en-US" dirty="0" smtClean="0"/>
              <a:t>Physical signs resemble those of IM, but in CMV mononucleosis </a:t>
            </a:r>
            <a:r>
              <a:rPr lang="en-US" dirty="0" err="1" smtClean="0"/>
              <a:t>hepatomegaly</a:t>
            </a:r>
            <a:r>
              <a:rPr lang="en-US" dirty="0" smtClean="0"/>
              <a:t> is relatively more common, while </a:t>
            </a:r>
            <a:r>
              <a:rPr lang="en-US" dirty="0" err="1" smtClean="0"/>
              <a:t>lymphadenopathy</a:t>
            </a:r>
            <a:r>
              <a:rPr lang="en-US" dirty="0" smtClean="0"/>
              <a:t>, </a:t>
            </a:r>
            <a:r>
              <a:rPr lang="en-US" dirty="0" err="1" smtClean="0"/>
              <a:t>splenomegaly</a:t>
            </a:r>
            <a:r>
              <a:rPr lang="en-US" dirty="0" smtClean="0"/>
              <a:t>, </a:t>
            </a:r>
            <a:r>
              <a:rPr lang="en-US" dirty="0" err="1" smtClean="0"/>
              <a:t>pharyngitis</a:t>
            </a:r>
            <a:r>
              <a:rPr lang="en-US" dirty="0" smtClean="0"/>
              <a:t> and tonsillitis are found less often.</a:t>
            </a:r>
            <a:endParaRPr lang="ar-IQ"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7224" y="1142984"/>
            <a:ext cx="7772400" cy="4572000"/>
          </a:xfrm>
        </p:spPr>
        <p:txBody>
          <a:bodyPr>
            <a:normAutofit/>
          </a:bodyPr>
          <a:lstStyle/>
          <a:p>
            <a:pPr algn="just" rtl="0"/>
            <a:r>
              <a:rPr lang="en-US" dirty="0" smtClean="0"/>
              <a:t>Jaundice is uncommon and usually mild. </a:t>
            </a:r>
          </a:p>
          <a:p>
            <a:pPr algn="just" rtl="0"/>
            <a:r>
              <a:rPr lang="en-US" dirty="0" smtClean="0"/>
              <a:t>Unusual complications include </a:t>
            </a:r>
            <a:r>
              <a:rPr lang="en-US" dirty="0" err="1" smtClean="0"/>
              <a:t>meningoencephalitis</a:t>
            </a:r>
            <a:r>
              <a:rPr lang="en-US" dirty="0" smtClean="0"/>
              <a:t>, </a:t>
            </a:r>
            <a:r>
              <a:rPr lang="en-US" dirty="0" err="1" smtClean="0"/>
              <a:t>Guillain–Barré</a:t>
            </a:r>
            <a:r>
              <a:rPr lang="en-US" dirty="0" smtClean="0"/>
              <a:t> syndrome, autoimmune </a:t>
            </a:r>
            <a:r>
              <a:rPr lang="en-US" dirty="0" err="1" smtClean="0"/>
              <a:t>haemolytic</a:t>
            </a:r>
            <a:r>
              <a:rPr lang="en-US" dirty="0" smtClean="0"/>
              <a:t> </a:t>
            </a:r>
            <a:r>
              <a:rPr lang="en-US" dirty="0" err="1" smtClean="0"/>
              <a:t>anaemia</a:t>
            </a:r>
            <a:r>
              <a:rPr lang="en-US" dirty="0" smtClean="0"/>
              <a:t>, thrombocytopenia, </a:t>
            </a:r>
            <a:r>
              <a:rPr lang="en-US" dirty="0" err="1" smtClean="0"/>
              <a:t>myocarditis</a:t>
            </a:r>
            <a:r>
              <a:rPr lang="en-US" dirty="0" smtClean="0"/>
              <a:t> and skin eruptions such as </a:t>
            </a:r>
            <a:r>
              <a:rPr lang="en-US" dirty="0" err="1" smtClean="0"/>
              <a:t>ampicillin</a:t>
            </a:r>
            <a:r>
              <a:rPr lang="en-US" dirty="0" smtClean="0"/>
              <a:t>-induced rash. </a:t>
            </a:r>
          </a:p>
          <a:p>
            <a:pPr algn="just" rtl="0"/>
            <a:r>
              <a:rPr lang="en-US" dirty="0" err="1" smtClean="0"/>
              <a:t>Immunocompromised</a:t>
            </a:r>
            <a:r>
              <a:rPr lang="en-US" dirty="0" smtClean="0"/>
              <a:t> patients can develop hepatitis, </a:t>
            </a:r>
            <a:r>
              <a:rPr lang="en-US" dirty="0" err="1" smtClean="0"/>
              <a:t>oesophagitis</a:t>
            </a:r>
            <a:r>
              <a:rPr lang="en-US" dirty="0" smtClean="0"/>
              <a:t>, colitis, </a:t>
            </a:r>
            <a:r>
              <a:rPr lang="en-US" dirty="0" err="1" smtClean="0"/>
              <a:t>pneumonitis</a:t>
            </a:r>
            <a:r>
              <a:rPr lang="en-US" dirty="0" smtClean="0"/>
              <a:t>, retinitis, encephalitis and </a:t>
            </a:r>
            <a:r>
              <a:rPr lang="en-US" dirty="0" err="1" smtClean="0"/>
              <a:t>polyradiculitis</a:t>
            </a:r>
            <a:r>
              <a:rPr lang="en-US" dirty="0" smtClean="0"/>
              <a:t>.</a:t>
            </a:r>
            <a:endParaRPr lang="ar-IQ"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28662" y="1500174"/>
            <a:ext cx="7772400" cy="4572000"/>
          </a:xfrm>
        </p:spPr>
        <p:txBody>
          <a:bodyPr>
            <a:normAutofit lnSpcReduction="10000"/>
          </a:bodyPr>
          <a:lstStyle/>
          <a:p>
            <a:pPr algn="just" rtl="0"/>
            <a:r>
              <a:rPr lang="en-US" dirty="0" smtClean="0"/>
              <a:t>Women who develop a primary CMV infection during pregnancy have about a 40% chance of passing CMV to the fetus, causing congenital infection and disease at any stage of gestation. </a:t>
            </a:r>
          </a:p>
          <a:p>
            <a:pPr algn="just" rtl="0"/>
            <a:r>
              <a:rPr lang="en-US" dirty="0" smtClean="0"/>
              <a:t>Features include </a:t>
            </a:r>
            <a:r>
              <a:rPr lang="en-US" dirty="0" err="1" smtClean="0"/>
              <a:t>petechial</a:t>
            </a:r>
            <a:r>
              <a:rPr lang="en-US" dirty="0" smtClean="0"/>
              <a:t> rashes, </a:t>
            </a:r>
            <a:r>
              <a:rPr lang="en-US" dirty="0" err="1" smtClean="0"/>
              <a:t>hepatosplenomegaly</a:t>
            </a:r>
            <a:r>
              <a:rPr lang="en-US" dirty="0" smtClean="0"/>
              <a:t> and jaundice; 10% of infected infants will have long-term CNS </a:t>
            </a:r>
            <a:r>
              <a:rPr lang="en-US" dirty="0" err="1" smtClean="0"/>
              <a:t>sequelae</a:t>
            </a:r>
            <a:r>
              <a:rPr lang="en-US" dirty="0" smtClean="0"/>
              <a:t> such as </a:t>
            </a:r>
            <a:r>
              <a:rPr lang="en-US" dirty="0" err="1" smtClean="0"/>
              <a:t>microcephaly</a:t>
            </a:r>
            <a:r>
              <a:rPr lang="en-US" dirty="0" smtClean="0"/>
              <a:t>, cerebral calcifications, </a:t>
            </a:r>
            <a:r>
              <a:rPr lang="en-US" dirty="0" err="1" smtClean="0"/>
              <a:t>chorioretinitis</a:t>
            </a:r>
            <a:r>
              <a:rPr lang="en-US" dirty="0" smtClean="0"/>
              <a:t> and deafness.</a:t>
            </a:r>
            <a:endParaRPr lang="ar-IQ"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Infections in the newborn usually are asymptomatic or have features of an IM-like illness, although some studies suggest subtle </a:t>
            </a:r>
            <a:r>
              <a:rPr lang="en-US" dirty="0" err="1" smtClean="0"/>
              <a:t>sequelae</a:t>
            </a:r>
            <a:r>
              <a:rPr lang="en-US" dirty="0" smtClean="0"/>
              <a:t> affecting hearing or mental development may occur.</a:t>
            </a:r>
            <a:endParaRPr lang="ar-IQ"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idx="1"/>
          </p:nvPr>
        </p:nvSpPr>
        <p:spPr>
          <a:xfrm>
            <a:off x="928662" y="1643050"/>
            <a:ext cx="7772400" cy="4572000"/>
          </a:xfrm>
        </p:spPr>
        <p:txBody>
          <a:bodyPr>
            <a:normAutofit/>
          </a:bodyPr>
          <a:lstStyle/>
          <a:p>
            <a:pPr algn="just" rtl="0"/>
            <a:r>
              <a:rPr lang="en-US" dirty="0" smtClean="0"/>
              <a:t>Atypical </a:t>
            </a:r>
            <a:r>
              <a:rPr lang="en-US" dirty="0" err="1" smtClean="0"/>
              <a:t>lymphocytosis</a:t>
            </a:r>
            <a:r>
              <a:rPr lang="en-US" dirty="0" smtClean="0"/>
              <a:t> is not as prominent as in IM and </a:t>
            </a:r>
            <a:r>
              <a:rPr lang="en-US" dirty="0" err="1" smtClean="0"/>
              <a:t>heterophile</a:t>
            </a:r>
            <a:r>
              <a:rPr lang="en-US" dirty="0" smtClean="0"/>
              <a:t> antibody tests are negative. </a:t>
            </a:r>
          </a:p>
          <a:p>
            <a:pPr algn="just" rtl="0"/>
            <a:r>
              <a:rPr lang="en-US" dirty="0" smtClean="0"/>
              <a:t>LFTs are often abnormal, with an alkaline </a:t>
            </a:r>
            <a:r>
              <a:rPr lang="en-US" dirty="0" err="1" smtClean="0"/>
              <a:t>phosphatase</a:t>
            </a:r>
            <a:r>
              <a:rPr lang="en-US" dirty="0" smtClean="0"/>
              <a:t> level raised out of proportion to </a:t>
            </a:r>
            <a:r>
              <a:rPr lang="en-US" dirty="0" err="1" smtClean="0"/>
              <a:t>transaminases</a:t>
            </a:r>
            <a:r>
              <a:rPr lang="en-US" dirty="0" smtClean="0"/>
              <a:t>. </a:t>
            </a:r>
          </a:p>
          <a:p>
            <a:pPr algn="just" rtl="0"/>
            <a:r>
              <a:rPr lang="en-US" dirty="0" smtClean="0"/>
              <a:t>Serological diagnosis depends on the detection of CMV-specific </a:t>
            </a:r>
            <a:r>
              <a:rPr lang="en-US" dirty="0" err="1" smtClean="0"/>
              <a:t>IgM</a:t>
            </a:r>
            <a:r>
              <a:rPr lang="en-US" dirty="0" smtClean="0"/>
              <a:t> antibody plus a four-fold rise or </a:t>
            </a:r>
            <a:r>
              <a:rPr lang="en-US" dirty="0" err="1" smtClean="0"/>
              <a:t>seroconversion</a:t>
            </a:r>
            <a:r>
              <a:rPr lang="en-US" dirty="0" smtClean="0"/>
              <a:t> of </a:t>
            </a:r>
            <a:r>
              <a:rPr lang="en-US" dirty="0" err="1" smtClean="0"/>
              <a:t>IgG</a:t>
            </a:r>
            <a:r>
              <a:rPr lang="en-US" dirty="0" smtClean="0"/>
              <a:t>.</a:t>
            </a:r>
            <a:endParaRPr lang="ar-IQ"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28662" y="1214422"/>
            <a:ext cx="7772400" cy="4572000"/>
          </a:xfrm>
        </p:spPr>
        <p:txBody>
          <a:bodyPr>
            <a:normAutofit lnSpcReduction="10000"/>
          </a:bodyPr>
          <a:lstStyle/>
          <a:p>
            <a:pPr algn="just" rtl="0"/>
            <a:r>
              <a:rPr lang="en-US" dirty="0" smtClean="0"/>
              <a:t>In the </a:t>
            </a:r>
            <a:r>
              <a:rPr lang="en-US" dirty="0" err="1" smtClean="0"/>
              <a:t>immunocompromised</a:t>
            </a:r>
            <a:r>
              <a:rPr lang="en-US" dirty="0" smtClean="0"/>
              <a:t>, antibody detection is unreliable and detection of CMV in an involved organ by PCR, culture or histopathology establishes the diagnosis. </a:t>
            </a:r>
          </a:p>
          <a:p>
            <a:pPr algn="just" rtl="0"/>
            <a:r>
              <a:rPr lang="en-US" dirty="0" smtClean="0"/>
              <a:t>A positive culture of CMV in the blood may be useful in transplant populations but not in HIV-positive individuals, since in HIV infection CMV reactivates at regular intervals but these episodes do not correlate well with episodes of clinical disease.</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Mortality clusters at the extremes of age, averaging 1:1000 in developed countries and up to 1:4 in developing countries. </a:t>
            </a:r>
          </a:p>
          <a:p>
            <a:pPr algn="just" rtl="0"/>
            <a:r>
              <a:rPr lang="en-US" dirty="0" smtClean="0"/>
              <a:t>Death usually results from bacterial </a:t>
            </a:r>
            <a:r>
              <a:rPr lang="en-US" dirty="0" err="1" smtClean="0"/>
              <a:t>superinfection</a:t>
            </a:r>
            <a:r>
              <a:rPr lang="en-US" dirty="0" smtClean="0"/>
              <a:t> such as pneumonia, </a:t>
            </a:r>
            <a:r>
              <a:rPr lang="en-US" dirty="0" err="1" smtClean="0"/>
              <a:t>diarrhoeal</a:t>
            </a:r>
            <a:r>
              <a:rPr lang="en-US" dirty="0" smtClean="0"/>
              <a:t> disease or </a:t>
            </a:r>
            <a:r>
              <a:rPr lang="en-US" dirty="0" err="1" smtClean="0"/>
              <a:t>noma</a:t>
            </a:r>
            <a:r>
              <a:rPr lang="en-US" dirty="0" smtClean="0"/>
              <a:t>/</a:t>
            </a:r>
            <a:r>
              <a:rPr lang="en-US" dirty="0" err="1" smtClean="0"/>
              <a:t>cancrum</a:t>
            </a:r>
            <a:r>
              <a:rPr lang="en-US" dirty="0" smtClean="0"/>
              <a:t> </a:t>
            </a:r>
            <a:r>
              <a:rPr lang="en-US" dirty="0" err="1" smtClean="0"/>
              <a:t>oris</a:t>
            </a:r>
            <a:r>
              <a:rPr lang="en-US" dirty="0" smtClean="0"/>
              <a:t>.</a:t>
            </a:r>
            <a:endParaRPr lang="ar-IQ"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Detection of CMV in urine is not helpful in diagnosing infection, except in neonates, since viruses are intermittently shed in the urine throughout life following infection.</a:t>
            </a:r>
            <a:endParaRPr lang="ar-IQ"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idx="1"/>
          </p:nvPr>
        </p:nvSpPr>
        <p:spPr>
          <a:xfrm>
            <a:off x="928662" y="1500174"/>
            <a:ext cx="7772400" cy="4572000"/>
          </a:xfrm>
        </p:spPr>
        <p:txBody>
          <a:bodyPr>
            <a:normAutofit lnSpcReduction="10000"/>
          </a:bodyPr>
          <a:lstStyle/>
          <a:p>
            <a:pPr algn="just" rtl="0"/>
            <a:r>
              <a:rPr lang="en-US" dirty="0" smtClean="0"/>
              <a:t>Only symptomatic treatment is required in the </a:t>
            </a:r>
            <a:r>
              <a:rPr lang="en-US" dirty="0" err="1" smtClean="0"/>
              <a:t>immunocompetent</a:t>
            </a:r>
            <a:r>
              <a:rPr lang="en-US" dirty="0" smtClean="0"/>
              <a:t> patient. </a:t>
            </a:r>
          </a:p>
          <a:p>
            <a:pPr algn="just" rtl="0"/>
            <a:r>
              <a:rPr lang="en-US" dirty="0" err="1" smtClean="0"/>
              <a:t>Immunocompromised</a:t>
            </a:r>
            <a:r>
              <a:rPr lang="en-US" dirty="0" smtClean="0"/>
              <a:t> individuals are treated with </a:t>
            </a:r>
            <a:r>
              <a:rPr lang="en-US" dirty="0" err="1" smtClean="0"/>
              <a:t>ganciclovir</a:t>
            </a:r>
            <a:r>
              <a:rPr lang="en-US" dirty="0" smtClean="0"/>
              <a:t> 5 mg/kg </a:t>
            </a:r>
            <a:r>
              <a:rPr lang="en-US" dirty="0" err="1" smtClean="0"/>
              <a:t>i.v</a:t>
            </a:r>
            <a:r>
              <a:rPr lang="en-US" dirty="0" smtClean="0"/>
              <a:t>. 12-hourly or with oral </a:t>
            </a:r>
            <a:r>
              <a:rPr lang="en-US" dirty="0" err="1" smtClean="0"/>
              <a:t>valganciclovir</a:t>
            </a:r>
            <a:r>
              <a:rPr lang="en-US" dirty="0" smtClean="0"/>
              <a:t> 900 mg 12-hourly for at least 14 days. </a:t>
            </a:r>
          </a:p>
          <a:p>
            <a:pPr algn="just" rtl="0"/>
            <a:r>
              <a:rPr lang="en-US" dirty="0" err="1" smtClean="0"/>
              <a:t>Foscarnet</a:t>
            </a:r>
            <a:r>
              <a:rPr lang="en-US" dirty="0" smtClean="0"/>
              <a:t> or </a:t>
            </a:r>
            <a:r>
              <a:rPr lang="en-US" dirty="0" err="1" smtClean="0"/>
              <a:t>cidofovir</a:t>
            </a:r>
            <a:r>
              <a:rPr lang="en-US" dirty="0" smtClean="0"/>
              <a:t> is also used in CMV treatment of </a:t>
            </a:r>
            <a:r>
              <a:rPr lang="en-US" dirty="0" err="1" smtClean="0"/>
              <a:t>immunocompromised</a:t>
            </a:r>
            <a:r>
              <a:rPr lang="en-US" dirty="0" smtClean="0"/>
              <a:t> patients who are resistant or intolerant of </a:t>
            </a:r>
            <a:r>
              <a:rPr lang="en-US" dirty="0" err="1" smtClean="0"/>
              <a:t>ganciclovir</a:t>
            </a:r>
            <a:r>
              <a:rPr lang="en-US" dirty="0" smtClean="0"/>
              <a:t>-based therapy.</a:t>
            </a:r>
            <a:endParaRPr lang="ar-IQ"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5- Dengue:</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smtClean="0"/>
              <a:t>The dengue </a:t>
            </a:r>
            <a:r>
              <a:rPr lang="en-US" dirty="0" err="1" smtClean="0"/>
              <a:t>flavivirus</a:t>
            </a:r>
            <a:r>
              <a:rPr lang="en-US" dirty="0" smtClean="0"/>
              <a:t> is a common cause of fever and acute systemic illness in the tropics. </a:t>
            </a:r>
          </a:p>
          <a:p>
            <a:pPr algn="just" rtl="0"/>
            <a:r>
              <a:rPr lang="en-US" dirty="0" smtClean="0"/>
              <a:t>It is endemic in South-east Asia and India, and is also seen in Africa, the Caribbean and the Americas.</a:t>
            </a:r>
            <a:endParaRPr lang="ar-IQ"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Capture.PNG"/>
          <p:cNvPicPr>
            <a:picLocks noGrp="1" noChangeAspect="1"/>
          </p:cNvPicPr>
          <p:nvPr>
            <p:ph idx="1"/>
          </p:nvPr>
        </p:nvPicPr>
        <p:blipFill>
          <a:blip r:embed="rId2"/>
          <a:stretch>
            <a:fillRect/>
          </a:stretch>
        </p:blipFill>
        <p:spPr>
          <a:xfrm>
            <a:off x="428596" y="1571612"/>
            <a:ext cx="8501122" cy="3929090"/>
          </a:xfr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principal vector is the mosquito </a:t>
            </a:r>
            <a:r>
              <a:rPr lang="en-US" i="1" dirty="0" err="1" smtClean="0"/>
              <a:t>Aedes</a:t>
            </a:r>
            <a:r>
              <a:rPr lang="en-US" i="1" dirty="0" smtClean="0"/>
              <a:t> </a:t>
            </a:r>
            <a:r>
              <a:rPr lang="en-US" i="1" dirty="0" err="1" smtClean="0"/>
              <a:t>aegypti</a:t>
            </a:r>
            <a:r>
              <a:rPr lang="en-US" i="1" dirty="0" smtClean="0"/>
              <a:t>, </a:t>
            </a:r>
            <a:r>
              <a:rPr lang="en-US" dirty="0" smtClean="0"/>
              <a:t>which breeds in standing water; collections of water in containers, water-based air coolers and </a:t>
            </a:r>
            <a:r>
              <a:rPr lang="en-US" dirty="0" err="1" smtClean="0"/>
              <a:t>tyre</a:t>
            </a:r>
            <a:r>
              <a:rPr lang="en-US" dirty="0" smtClean="0"/>
              <a:t> dumps are a good environment for the vector in large cities. </a:t>
            </a:r>
          </a:p>
          <a:p>
            <a:pPr algn="just" rtl="0"/>
            <a:r>
              <a:rPr lang="en-US" i="1" dirty="0" err="1" smtClean="0"/>
              <a:t>Aedes</a:t>
            </a:r>
            <a:r>
              <a:rPr lang="en-US" i="1" dirty="0" smtClean="0"/>
              <a:t> </a:t>
            </a:r>
            <a:r>
              <a:rPr lang="en-US" i="1" dirty="0" err="1" smtClean="0"/>
              <a:t>albopictus</a:t>
            </a:r>
            <a:r>
              <a:rPr lang="en-US" i="1" dirty="0" smtClean="0"/>
              <a:t> </a:t>
            </a:r>
            <a:r>
              <a:rPr lang="en-US" dirty="0" smtClean="0"/>
              <a:t>is a vector in some South-east Asian countries.</a:t>
            </a:r>
            <a:endParaRPr lang="ar-IQ"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There are four serotypes of dengue virus, all producing a similar clinical syndrome; </a:t>
            </a:r>
            <a:r>
              <a:rPr lang="en-US" dirty="0" err="1" smtClean="0"/>
              <a:t>homotypic</a:t>
            </a:r>
            <a:r>
              <a:rPr lang="en-US" dirty="0" smtClean="0"/>
              <a:t> immunity after infection with one of the serotypes is life-long, but heterotypic immunity against the other serotypes lasts only a few months after infection.</a:t>
            </a:r>
            <a:endParaRPr lang="ar-IQ"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sz="half" idx="1"/>
          </p:nvPr>
        </p:nvSpPr>
        <p:spPr/>
        <p:txBody>
          <a:bodyPr>
            <a:normAutofit/>
          </a:bodyPr>
          <a:lstStyle/>
          <a:p>
            <a:pPr algn="just" rtl="0"/>
            <a:r>
              <a:rPr lang="en-US" dirty="0" smtClean="0"/>
              <a:t>The incubation period from being bitten by an infected mosquito is usually 2–7 days. </a:t>
            </a:r>
          </a:p>
          <a:p>
            <a:pPr algn="just" rtl="0"/>
            <a:r>
              <a:rPr lang="en-US" dirty="0" smtClean="0"/>
              <a:t>Asymptomatic infections are common but the disease is more severe in infants and the elderly.</a:t>
            </a:r>
          </a:p>
        </p:txBody>
      </p:sp>
      <p:pic>
        <p:nvPicPr>
          <p:cNvPr id="5" name="عنصر نائب للمحتوى 4" descr="Capture.PNG"/>
          <p:cNvPicPr>
            <a:picLocks noGrp="1" noChangeAspect="1"/>
          </p:cNvPicPr>
          <p:nvPr>
            <p:ph sz="half" idx="2"/>
          </p:nvPr>
        </p:nvPicPr>
        <p:blipFill>
          <a:blip r:embed="rId2"/>
          <a:stretch>
            <a:fillRect/>
          </a:stretch>
        </p:blipFill>
        <p:spPr>
          <a:xfrm>
            <a:off x="4870649" y="1643050"/>
            <a:ext cx="3844755" cy="4652975"/>
          </a:xfr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 </a:t>
            </a:r>
            <a:r>
              <a:rPr lang="en-US" dirty="0" err="1" smtClean="0"/>
              <a:t>morbilliform</a:t>
            </a:r>
            <a:r>
              <a:rPr lang="en-US" dirty="0" smtClean="0"/>
              <a:t> rash, which characteristically blanches under pressure, may occur, often as the fever is settling.</a:t>
            </a:r>
          </a:p>
          <a:p>
            <a:pPr algn="just" rtl="0"/>
            <a:r>
              <a:rPr lang="en-US" dirty="0" smtClean="0"/>
              <a:t>A more severe illness, called dengue </a:t>
            </a:r>
            <a:r>
              <a:rPr lang="en-US" dirty="0" err="1" smtClean="0"/>
              <a:t>haemorrhagic</a:t>
            </a:r>
            <a:r>
              <a:rPr lang="en-US" dirty="0" smtClean="0"/>
              <a:t> fever or dengue shock syndrome, occurs mainly in children in South-east Asia.</a:t>
            </a:r>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 mild forms, there is thrombocytopenia and </a:t>
            </a:r>
            <a:r>
              <a:rPr lang="en-US" dirty="0" err="1" smtClean="0"/>
              <a:t>haemoconcentration</a:t>
            </a:r>
            <a:r>
              <a:rPr lang="en-US" dirty="0" smtClean="0"/>
              <a:t>. </a:t>
            </a:r>
          </a:p>
          <a:p>
            <a:pPr algn="just" rtl="0"/>
            <a:r>
              <a:rPr lang="en-US" dirty="0" smtClean="0"/>
              <a:t>In the most severe form, after 3–4 days of fever, hypotension and circulatory failure develop with pleural effusions, </a:t>
            </a:r>
            <a:r>
              <a:rPr lang="en-US" dirty="0" err="1" smtClean="0"/>
              <a:t>ascites</a:t>
            </a:r>
            <a:r>
              <a:rPr lang="en-US" dirty="0" smtClean="0"/>
              <a:t>, </a:t>
            </a:r>
            <a:r>
              <a:rPr lang="en-US" dirty="0" err="1" smtClean="0"/>
              <a:t>hypoalbuminaemia</a:t>
            </a:r>
            <a:r>
              <a:rPr lang="en-US" dirty="0" smtClean="0"/>
              <a:t> and features of acute respiratory distress syndrome (ARDS). </a:t>
            </a:r>
            <a:endParaRPr lang="ar-IQ"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928662" y="1500174"/>
            <a:ext cx="7772400" cy="4572000"/>
          </a:xfrm>
        </p:spPr>
        <p:txBody>
          <a:bodyPr>
            <a:normAutofit/>
          </a:bodyPr>
          <a:lstStyle/>
          <a:p>
            <a:pPr algn="just" rtl="0"/>
            <a:r>
              <a:rPr lang="en-US" dirty="0" smtClean="0"/>
              <a:t>Minor (</a:t>
            </a:r>
            <a:r>
              <a:rPr lang="en-US" dirty="0" err="1" smtClean="0"/>
              <a:t>petechiae</a:t>
            </a:r>
            <a:r>
              <a:rPr lang="en-US" dirty="0" smtClean="0"/>
              <a:t>, </a:t>
            </a:r>
            <a:r>
              <a:rPr lang="en-US" dirty="0" err="1" smtClean="0"/>
              <a:t>ecchymoses</a:t>
            </a:r>
            <a:r>
              <a:rPr lang="en-US" dirty="0" smtClean="0"/>
              <a:t>, </a:t>
            </a:r>
            <a:r>
              <a:rPr lang="en-US" dirty="0" err="1" smtClean="0"/>
              <a:t>epistaxis</a:t>
            </a:r>
            <a:r>
              <a:rPr lang="en-US" dirty="0" smtClean="0"/>
              <a:t>) or major (gastrointestinal or </a:t>
            </a:r>
            <a:r>
              <a:rPr lang="en-US" dirty="0" err="1" smtClean="0"/>
              <a:t>cerebrovascular</a:t>
            </a:r>
            <a:r>
              <a:rPr lang="en-US" dirty="0" smtClean="0"/>
              <a:t>) </a:t>
            </a:r>
            <a:r>
              <a:rPr lang="en-US" dirty="0" err="1" smtClean="0"/>
              <a:t>haemorrhagic</a:t>
            </a:r>
            <a:r>
              <a:rPr lang="en-US" dirty="0" smtClean="0"/>
              <a:t> signs may occur.</a:t>
            </a:r>
          </a:p>
          <a:p>
            <a:pPr algn="just" rtl="0"/>
            <a:r>
              <a:rPr lang="en-US" dirty="0" smtClean="0"/>
              <a:t>The pathogenesis is unclear but pre-existing active or passive immunity to a dengue virus serotype different to the one causing the current infection is a predisposing factor; these heterotypic antibodies cause enhanced virus entry and replication in </a:t>
            </a:r>
            <a:r>
              <a:rPr lang="en-US" dirty="0" err="1" smtClean="0"/>
              <a:t>monocytes</a:t>
            </a:r>
            <a:r>
              <a:rPr lang="en-US" dirty="0" smtClean="0"/>
              <a:t> in vitro</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 and prevention:</a:t>
            </a:r>
            <a:endParaRPr lang="ar-IQ" dirty="0"/>
          </a:p>
        </p:txBody>
      </p:sp>
      <p:sp>
        <p:nvSpPr>
          <p:cNvPr id="3" name="عنصر نائب للمحتوى 2"/>
          <p:cNvSpPr>
            <a:spLocks noGrp="1"/>
          </p:cNvSpPr>
          <p:nvPr>
            <p:ph idx="1"/>
          </p:nvPr>
        </p:nvSpPr>
        <p:spPr/>
        <p:txBody>
          <a:bodyPr>
            <a:normAutofit lnSpcReduction="10000"/>
          </a:bodyPr>
          <a:lstStyle/>
          <a:p>
            <a:pPr algn="just" rtl="0"/>
            <a:r>
              <a:rPr lang="en-US" dirty="0" smtClean="0"/>
              <a:t>Normal immunoglobulin attenuates the disease in the </a:t>
            </a:r>
            <a:r>
              <a:rPr lang="en-US" dirty="0" err="1" smtClean="0"/>
              <a:t>immunocompromised</a:t>
            </a:r>
            <a:r>
              <a:rPr lang="en-US" dirty="0" smtClean="0"/>
              <a:t> (regardless of vaccination status) and in non-immune pregnant women, but must be given within 6 days of exposure. </a:t>
            </a:r>
          </a:p>
          <a:p>
            <a:pPr algn="just" rtl="0"/>
            <a:r>
              <a:rPr lang="en-US" dirty="0" smtClean="0"/>
              <a:t>Vaccination can be used in outbreaks and vitamin A may improve the outcome in uncomplicated disease. </a:t>
            </a:r>
          </a:p>
          <a:p>
            <a:pPr algn="just" rtl="0"/>
            <a:r>
              <a:rPr lang="en-US" dirty="0" smtClean="0"/>
              <a:t>Antibiotic therapy is reserved for bacterial complications</a:t>
            </a:r>
            <a:endParaRPr lang="ar-IQ"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28662" y="1500174"/>
            <a:ext cx="7772400" cy="4572000"/>
          </a:xfrm>
        </p:spPr>
        <p:txBody>
          <a:bodyPr>
            <a:normAutofit/>
          </a:bodyPr>
          <a:lstStyle/>
          <a:p>
            <a:pPr algn="just" rtl="0"/>
            <a:r>
              <a:rPr lang="en-US" dirty="0" smtClean="0"/>
              <a:t>Cytokine release is thought to be the cause of capillary leak causing effusions, and disseminated intravascular coagulation (DIC) may contribute to </a:t>
            </a:r>
            <a:r>
              <a:rPr lang="en-US" dirty="0" err="1" smtClean="0"/>
              <a:t>haemorrhage</a:t>
            </a:r>
            <a:r>
              <a:rPr lang="en-US" dirty="0" smtClean="0"/>
              <a:t>. </a:t>
            </a:r>
          </a:p>
          <a:p>
            <a:pPr algn="just" rtl="0"/>
            <a:r>
              <a:rPr lang="en-US" dirty="0" smtClean="0"/>
              <a:t>Adults rarely have classical dengue shock syndrome but they may have a stormy and fatal course </a:t>
            </a:r>
            <a:r>
              <a:rPr lang="en-US" dirty="0" err="1" smtClean="0"/>
              <a:t>characterised</a:t>
            </a:r>
            <a:r>
              <a:rPr lang="en-US" dirty="0" smtClean="0"/>
              <a:t> by elevated liver enzymes, haemostatic abnormalities and gastrointestinal bleeding.</a:t>
            </a:r>
            <a:endParaRPr lang="ar-IQ"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Diagnosis:</a:t>
            </a:r>
            <a:endParaRPr lang="ar-IQ" dirty="0"/>
          </a:p>
        </p:txBody>
      </p:sp>
      <p:sp>
        <p:nvSpPr>
          <p:cNvPr id="3" name="عنصر نائب للمحتوى 2"/>
          <p:cNvSpPr>
            <a:spLocks noGrp="1"/>
          </p:cNvSpPr>
          <p:nvPr>
            <p:ph idx="1"/>
          </p:nvPr>
        </p:nvSpPr>
        <p:spPr/>
        <p:txBody>
          <a:bodyPr/>
          <a:lstStyle/>
          <a:p>
            <a:pPr algn="just" rtl="0"/>
            <a:r>
              <a:rPr lang="en-US" dirty="0" smtClean="0"/>
              <a:t>Diagnosis of dengue is easier in an endemic area when a patient has the characteristic symptoms and signs.</a:t>
            </a:r>
          </a:p>
          <a:p>
            <a:pPr algn="just" rtl="0"/>
            <a:r>
              <a:rPr lang="en-US" dirty="0" smtClean="0"/>
              <a:t>However, mild cases may have a similar presentation to other viral infections. </a:t>
            </a:r>
          </a:p>
          <a:p>
            <a:pPr algn="just" rtl="0"/>
            <a:r>
              <a:rPr lang="en-US" dirty="0" smtClean="0"/>
              <a:t>Leucopenia is usual and thrombocytopenia common.</a:t>
            </a:r>
            <a:endParaRPr lang="ar-IQ"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diagnosis is confirmed by either a fourfold rise in </a:t>
            </a:r>
            <a:r>
              <a:rPr lang="en-US" dirty="0" err="1" smtClean="0"/>
              <a:t>IgG</a:t>
            </a:r>
            <a:r>
              <a:rPr lang="en-US" dirty="0" smtClean="0"/>
              <a:t> antibody </a:t>
            </a:r>
            <a:r>
              <a:rPr lang="en-US" dirty="0" err="1" smtClean="0"/>
              <a:t>titres</a:t>
            </a:r>
            <a:r>
              <a:rPr lang="en-US" dirty="0" smtClean="0"/>
              <a:t>, isolation of dengue virus from blood or detection of dengue virus RNA by PCR. </a:t>
            </a:r>
          </a:p>
          <a:p>
            <a:pPr algn="just" rtl="0"/>
            <a:r>
              <a:rPr lang="en-US" dirty="0" smtClean="0"/>
              <a:t>Serological tests may detect cross-reacting antibodies against other </a:t>
            </a:r>
            <a:r>
              <a:rPr lang="en-US" dirty="0" err="1" smtClean="0"/>
              <a:t>flaviviruses</a:t>
            </a:r>
            <a:r>
              <a:rPr lang="en-US" dirty="0" smtClean="0"/>
              <a:t>, including yellow fever vaccine.</a:t>
            </a:r>
            <a:endParaRPr lang="ar-IQ"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 and prevention:</a:t>
            </a:r>
            <a:endParaRPr lang="ar-IQ" dirty="0"/>
          </a:p>
        </p:txBody>
      </p:sp>
      <p:sp>
        <p:nvSpPr>
          <p:cNvPr id="3" name="عنصر نائب للمحتوى 2"/>
          <p:cNvSpPr>
            <a:spLocks noGrp="1"/>
          </p:cNvSpPr>
          <p:nvPr>
            <p:ph idx="1"/>
          </p:nvPr>
        </p:nvSpPr>
        <p:spPr>
          <a:xfrm>
            <a:off x="1000100" y="1500174"/>
            <a:ext cx="7772400" cy="4572000"/>
          </a:xfrm>
        </p:spPr>
        <p:txBody>
          <a:bodyPr>
            <a:normAutofit lnSpcReduction="10000"/>
          </a:bodyPr>
          <a:lstStyle/>
          <a:p>
            <a:pPr algn="just" rtl="0"/>
            <a:r>
              <a:rPr lang="en-US" dirty="0" smtClean="0"/>
              <a:t>Treatment is symptomatic. </a:t>
            </a:r>
          </a:p>
          <a:p>
            <a:pPr algn="just" rtl="0"/>
            <a:r>
              <a:rPr lang="en-US" dirty="0" smtClean="0"/>
              <a:t>Aspirin should be avoided due to bleeding risk. </a:t>
            </a:r>
          </a:p>
          <a:p>
            <a:pPr algn="just" rtl="0"/>
            <a:r>
              <a:rPr lang="en-US" dirty="0" smtClean="0"/>
              <a:t>Volume replacement and blood transfusions may be indicated in patients with shock.</a:t>
            </a:r>
          </a:p>
          <a:p>
            <a:pPr algn="just" rtl="0"/>
            <a:r>
              <a:rPr lang="en-US" dirty="0" smtClean="0"/>
              <a:t>With intensive care support, mortality rates are 1% or less. </a:t>
            </a:r>
          </a:p>
          <a:p>
            <a:pPr algn="just" rtl="0"/>
            <a:r>
              <a:rPr lang="en-US" dirty="0" smtClean="0"/>
              <a:t>Corticosteroids have not been shown to help. </a:t>
            </a:r>
          </a:p>
          <a:p>
            <a:pPr algn="just" rtl="0"/>
            <a:r>
              <a:rPr lang="en-US" dirty="0" smtClean="0"/>
              <a:t>No existing </a:t>
            </a:r>
            <a:r>
              <a:rPr lang="en-US" dirty="0" err="1" smtClean="0"/>
              <a:t>antivirals</a:t>
            </a:r>
            <a:r>
              <a:rPr lang="en-US" dirty="0" smtClean="0"/>
              <a:t> are effective.</a:t>
            </a:r>
            <a:endParaRPr lang="ar-IQ"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rtl="0"/>
            <a:endParaRPr lang="en-US" dirty="0" smtClean="0"/>
          </a:p>
          <a:p>
            <a:pPr algn="l" rtl="0"/>
            <a:r>
              <a:rPr lang="en-US" dirty="0" smtClean="0"/>
              <a:t>Breeding places of </a:t>
            </a:r>
            <a:r>
              <a:rPr lang="en-US" i="1" dirty="0" err="1" smtClean="0"/>
              <a:t>Aedes</a:t>
            </a:r>
            <a:r>
              <a:rPr lang="en-US" i="1" dirty="0" smtClean="0"/>
              <a:t> </a:t>
            </a:r>
            <a:r>
              <a:rPr lang="en-US" dirty="0" smtClean="0"/>
              <a:t>mosquitoes should be abolished and the adults destroyed by insecticides. </a:t>
            </a:r>
          </a:p>
          <a:p>
            <a:pPr algn="l" rtl="0"/>
            <a:r>
              <a:rPr lang="en-US" dirty="0" smtClean="0"/>
              <a:t>There is no licensed vaccine available.</a:t>
            </a:r>
            <a:endParaRPr lang="ar-IQ"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6- Yellow fever:</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a:xfrm>
            <a:off x="857224" y="1500174"/>
            <a:ext cx="7772400" cy="4572000"/>
          </a:xfrm>
        </p:spPr>
        <p:txBody>
          <a:bodyPr>
            <a:normAutofit/>
          </a:bodyPr>
          <a:lstStyle/>
          <a:p>
            <a:pPr algn="just" rtl="0"/>
            <a:r>
              <a:rPr lang="en-US" dirty="0" smtClean="0"/>
              <a:t>Yellow fever is a </a:t>
            </a:r>
            <a:r>
              <a:rPr lang="en-US" dirty="0" err="1" smtClean="0"/>
              <a:t>haemorrhagic</a:t>
            </a:r>
            <a:r>
              <a:rPr lang="en-US" dirty="0" smtClean="0"/>
              <a:t> fever of the tropics, caused by a </a:t>
            </a:r>
            <a:r>
              <a:rPr lang="en-US" dirty="0" err="1" smtClean="0"/>
              <a:t>flavivirus</a:t>
            </a:r>
            <a:r>
              <a:rPr lang="en-US" dirty="0" smtClean="0"/>
              <a:t>. </a:t>
            </a:r>
          </a:p>
          <a:p>
            <a:pPr algn="just" rtl="0"/>
            <a:r>
              <a:rPr lang="en-US" dirty="0" smtClean="0"/>
              <a:t>It is a </a:t>
            </a:r>
            <a:r>
              <a:rPr lang="en-US" dirty="0" err="1" smtClean="0"/>
              <a:t>zoonosis</a:t>
            </a:r>
            <a:r>
              <a:rPr lang="en-US" dirty="0" smtClean="0"/>
              <a:t> of monkeys in West and Central African, and South and Central American tropical rainforests, where it may cause devastating epidemics. </a:t>
            </a:r>
          </a:p>
          <a:p>
            <a:pPr algn="just" rtl="0"/>
            <a:r>
              <a:rPr lang="en-US" dirty="0" smtClean="0"/>
              <a:t>Transmission is by tree-top mosquitoes </a:t>
            </a:r>
            <a:r>
              <a:rPr lang="en-US" i="1" dirty="0" err="1" smtClean="0"/>
              <a:t>Aedes</a:t>
            </a:r>
            <a:r>
              <a:rPr lang="en-US" i="1" dirty="0" smtClean="0"/>
              <a:t> </a:t>
            </a:r>
            <a:r>
              <a:rPr lang="en-US" i="1" dirty="0" err="1" smtClean="0"/>
              <a:t>africanus</a:t>
            </a:r>
            <a:r>
              <a:rPr lang="en-US" i="1" dirty="0" smtClean="0"/>
              <a:t> </a:t>
            </a:r>
            <a:r>
              <a:rPr lang="en-US" dirty="0" smtClean="0"/>
              <a:t>(Africa) and </a:t>
            </a:r>
            <a:r>
              <a:rPr lang="en-US" i="1" dirty="0" err="1" smtClean="0"/>
              <a:t>Haemagogus</a:t>
            </a:r>
            <a:r>
              <a:rPr lang="en-US" i="1" dirty="0" smtClean="0"/>
              <a:t> </a:t>
            </a:r>
            <a:r>
              <a:rPr lang="en-US" dirty="0" smtClean="0"/>
              <a:t>spp</a:t>
            </a:r>
            <a:r>
              <a:rPr lang="en-US" i="1" dirty="0" smtClean="0"/>
              <a:t>. </a:t>
            </a:r>
            <a:r>
              <a:rPr lang="en-US" dirty="0" smtClean="0"/>
              <a:t>(America).</a:t>
            </a:r>
            <a:endParaRPr lang="ar-IQ"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infection is introduced to humans either by infected mosquitoes when trees are felled, or by monkeys raiding human settlements. </a:t>
            </a:r>
          </a:p>
          <a:p>
            <a:pPr algn="just" rtl="0"/>
            <a:r>
              <a:rPr lang="en-US" dirty="0" smtClean="0"/>
              <a:t>In towns, yellow fever may be transmitted between humans by </a:t>
            </a:r>
            <a:r>
              <a:rPr lang="en-US" i="1" dirty="0" err="1" smtClean="0"/>
              <a:t>Aedes</a:t>
            </a:r>
            <a:r>
              <a:rPr lang="en-US" i="1" dirty="0" smtClean="0"/>
              <a:t> </a:t>
            </a:r>
            <a:r>
              <a:rPr lang="en-US" i="1" dirty="0" err="1" smtClean="0"/>
              <a:t>aegypti</a:t>
            </a:r>
            <a:r>
              <a:rPr lang="en-US" i="1" dirty="0" smtClean="0"/>
              <a:t>, </a:t>
            </a:r>
            <a:r>
              <a:rPr lang="en-US" dirty="0" smtClean="0"/>
              <a:t>which breeds efficiently in small collections of water.</a:t>
            </a:r>
            <a:endParaRPr lang="ar-IQ"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distribution of this mosquito is far wider than that of yellow fever and more widespread infection is a continued threat.</a:t>
            </a:r>
          </a:p>
          <a:p>
            <a:pPr algn="just" rtl="0"/>
            <a:r>
              <a:rPr lang="en-US" dirty="0" smtClean="0"/>
              <a:t>Yellow fever causes between 200000 and 300000 deaths each year, mainly in sub-Saharan Africa, where it remains a major public health problem.</a:t>
            </a:r>
            <a:endParaRPr lang="ar-IQ"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Overall mortality is around 15%, although this varies widely.</a:t>
            </a:r>
          </a:p>
          <a:p>
            <a:pPr algn="just" rtl="0"/>
            <a:r>
              <a:rPr lang="en-US" dirty="0" smtClean="0"/>
              <a:t>Humans are infectious during the </a:t>
            </a:r>
            <a:r>
              <a:rPr lang="en-US" dirty="0" err="1" smtClean="0"/>
              <a:t>viraemic</a:t>
            </a:r>
            <a:r>
              <a:rPr lang="en-US" dirty="0" smtClean="0"/>
              <a:t> phase, which starts 3–6 days after the bite of the infected mosquito and lasts for 4–5 days.</a:t>
            </a:r>
            <a:endParaRPr lang="ar-IQ"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After an incubation period of 3–6 days, yellow fever is often a mild febrile illness lasting less than 1 week with headache, </a:t>
            </a:r>
            <a:r>
              <a:rPr lang="en-US" dirty="0" err="1" smtClean="0"/>
              <a:t>myalgia</a:t>
            </a:r>
            <a:r>
              <a:rPr lang="en-US" dirty="0" smtClean="0"/>
              <a:t>, </a:t>
            </a:r>
            <a:r>
              <a:rPr lang="en-US" dirty="0" err="1" smtClean="0"/>
              <a:t>conjunctival</a:t>
            </a:r>
            <a:r>
              <a:rPr lang="en-US" dirty="0" smtClean="0"/>
              <a:t> </a:t>
            </a:r>
            <a:r>
              <a:rPr lang="en-US" dirty="0" err="1" smtClean="0"/>
              <a:t>erythema</a:t>
            </a:r>
            <a:r>
              <a:rPr lang="en-US" dirty="0" smtClean="0"/>
              <a:t> and </a:t>
            </a:r>
            <a:r>
              <a:rPr lang="en-US" dirty="0" err="1" smtClean="0"/>
              <a:t>bradycardia</a:t>
            </a:r>
            <a:r>
              <a:rPr lang="en-US" dirty="0" smtClean="0"/>
              <a:t>.</a:t>
            </a:r>
          </a:p>
          <a:p>
            <a:pPr algn="just" rtl="0"/>
            <a:r>
              <a:rPr lang="en-US" dirty="0" smtClean="0"/>
              <a:t>This is followed by fever resolution (</a:t>
            </a:r>
            <a:r>
              <a:rPr lang="en-US" dirty="0" err="1" smtClean="0"/>
              <a:t>defervescence</a:t>
            </a:r>
            <a:r>
              <a:rPr lang="en-US" dirty="0" smtClean="0"/>
              <a:t>), but in some cases fever recurs after a few hours to days.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All children aged 12–15 months (when maternal antibody will no longer be present) should receive measles vaccination (as combined measles, mumps and rubella (MMR), a live attenuated vaccine), and a further MMR dose at the age of 4 years.</a:t>
            </a:r>
            <a:endParaRPr lang="ar-IQ"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928662" y="1500174"/>
            <a:ext cx="7772400" cy="4572000"/>
          </a:xfrm>
        </p:spPr>
        <p:txBody>
          <a:bodyPr>
            <a:normAutofit/>
          </a:bodyPr>
          <a:lstStyle/>
          <a:p>
            <a:pPr algn="just" rtl="0"/>
            <a:r>
              <a:rPr lang="en-US" dirty="0" smtClean="0"/>
              <a:t>In more severe disease, fever recrudescence is associated with lower back pain, abdominal pain and somnolence, prominent nausea and vomiting, </a:t>
            </a:r>
            <a:r>
              <a:rPr lang="en-US" dirty="0" err="1" smtClean="0"/>
              <a:t>bradycardia</a:t>
            </a:r>
            <a:r>
              <a:rPr lang="en-US" dirty="0" smtClean="0"/>
              <a:t> and jaundice. </a:t>
            </a:r>
          </a:p>
          <a:p>
            <a:pPr algn="just" rtl="0"/>
            <a:r>
              <a:rPr lang="en-US" dirty="0" smtClean="0"/>
              <a:t>Liver damage and DIC lead to bleeding with </a:t>
            </a:r>
            <a:r>
              <a:rPr lang="en-US" dirty="0" err="1" smtClean="0"/>
              <a:t>petechiae</a:t>
            </a:r>
            <a:r>
              <a:rPr lang="en-US" dirty="0" smtClean="0"/>
              <a:t>, mucosal </a:t>
            </a:r>
            <a:r>
              <a:rPr lang="en-US" dirty="0" err="1" smtClean="0"/>
              <a:t>haemorrhages</a:t>
            </a:r>
            <a:r>
              <a:rPr lang="en-US" dirty="0" smtClean="0"/>
              <a:t> and gastrointestinal bleeding. </a:t>
            </a:r>
          </a:p>
          <a:p>
            <a:pPr algn="just" rtl="0"/>
            <a:r>
              <a:rPr lang="en-US" dirty="0" smtClean="0"/>
              <a:t>Shock, hepatic failure, renal failure, seizures and coma may ensue.</a:t>
            </a:r>
            <a:endParaRPr lang="ar-IQ"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Diagnosis:</a:t>
            </a:r>
            <a:endParaRPr lang="ar-IQ" dirty="0"/>
          </a:p>
        </p:txBody>
      </p:sp>
      <p:pic>
        <p:nvPicPr>
          <p:cNvPr id="6" name="عنصر نائب للمحتوى 5" descr="Capture.PNG"/>
          <p:cNvPicPr>
            <a:picLocks noGrp="1" noChangeAspect="1"/>
          </p:cNvPicPr>
          <p:nvPr>
            <p:ph idx="1"/>
          </p:nvPr>
        </p:nvPicPr>
        <p:blipFill>
          <a:blip r:embed="rId2"/>
          <a:stretch>
            <a:fillRect/>
          </a:stretch>
        </p:blipFill>
        <p:spPr>
          <a:xfrm>
            <a:off x="500034" y="1785926"/>
            <a:ext cx="8429684" cy="3857652"/>
          </a:xfr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28662" y="1428736"/>
            <a:ext cx="7772400" cy="4572000"/>
          </a:xfrm>
        </p:spPr>
        <p:txBody>
          <a:bodyPr>
            <a:normAutofit/>
          </a:bodyPr>
          <a:lstStyle/>
          <a:p>
            <a:pPr algn="just" rtl="0"/>
            <a:r>
              <a:rPr lang="en-US" dirty="0" smtClean="0"/>
              <a:t>Leucopenia is </a:t>
            </a:r>
            <a:r>
              <a:rPr lang="en-US" dirty="0" smtClean="0"/>
              <a:t>characteristic. Liver biopsy should be avoided in </a:t>
            </a:r>
            <a:r>
              <a:rPr lang="en-US" dirty="0" smtClean="0"/>
              <a:t>life due </a:t>
            </a:r>
            <a:r>
              <a:rPr lang="en-US" dirty="0" smtClean="0"/>
              <a:t>to the risk of fatal bleeding. </a:t>
            </a:r>
            <a:endParaRPr lang="en-US" dirty="0" smtClean="0"/>
          </a:p>
          <a:p>
            <a:pPr algn="just" rtl="0"/>
            <a:r>
              <a:rPr lang="en-US" dirty="0" smtClean="0"/>
              <a:t>Post-mortem features, such </a:t>
            </a:r>
            <a:r>
              <a:rPr lang="en-US" dirty="0" smtClean="0"/>
              <a:t>as acute mid-zonal necrosis and Councilman </a:t>
            </a:r>
            <a:r>
              <a:rPr lang="en-US" dirty="0" smtClean="0"/>
              <a:t>bodies with </a:t>
            </a:r>
            <a:r>
              <a:rPr lang="en-US" dirty="0" smtClean="0"/>
              <a:t>minimal inflammation in the liver, are </a:t>
            </a:r>
            <a:r>
              <a:rPr lang="en-US" dirty="0" smtClean="0"/>
              <a:t>suggestive but </a:t>
            </a:r>
            <a:r>
              <a:rPr lang="en-US" dirty="0" smtClean="0"/>
              <a:t>not specific. </a:t>
            </a:r>
            <a:endParaRPr lang="en-US" dirty="0" smtClean="0"/>
          </a:p>
          <a:p>
            <a:pPr algn="just" rtl="0"/>
            <a:r>
              <a:rPr lang="en-US" dirty="0" err="1" smtClean="0"/>
              <a:t>Immunohistochemistry</a:t>
            </a:r>
            <a:r>
              <a:rPr lang="en-US" dirty="0" smtClean="0"/>
              <a:t> </a:t>
            </a:r>
            <a:r>
              <a:rPr lang="en-US" dirty="0" smtClean="0"/>
              <a:t>for </a:t>
            </a:r>
            <a:r>
              <a:rPr lang="en-US" dirty="0" smtClean="0"/>
              <a:t>viral antigens </a:t>
            </a:r>
            <a:r>
              <a:rPr lang="en-US" dirty="0" smtClean="0"/>
              <a:t>improves specificity.</a:t>
            </a:r>
            <a:endParaRPr lang="ar-IQ"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 and </a:t>
            </a:r>
            <a:r>
              <a:rPr lang="en-US" b="1" i="1" dirty="0" smtClean="0"/>
              <a:t>prevention:</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Treatment is supportive, with meticulous attention to </a:t>
            </a:r>
            <a:r>
              <a:rPr lang="en-US" dirty="0" smtClean="0"/>
              <a:t>fluid and </a:t>
            </a:r>
            <a:r>
              <a:rPr lang="en-US" dirty="0" smtClean="0"/>
              <a:t>electrolyte balance, urine output and blood pressure.</a:t>
            </a:r>
          </a:p>
          <a:p>
            <a:pPr algn="just" rtl="0"/>
            <a:r>
              <a:rPr lang="en-US" dirty="0" smtClean="0"/>
              <a:t>Blood transfusions, plasma expanders and peritoneal </a:t>
            </a:r>
            <a:r>
              <a:rPr lang="en-US" dirty="0" smtClean="0"/>
              <a:t>dialysis may </a:t>
            </a:r>
            <a:r>
              <a:rPr lang="en-US" dirty="0" smtClean="0"/>
              <a:t>be necessary. </a:t>
            </a:r>
            <a:endParaRPr lang="en-US" dirty="0" smtClean="0"/>
          </a:p>
          <a:p>
            <a:pPr algn="just" rtl="0"/>
            <a:r>
              <a:rPr lang="en-US" dirty="0" smtClean="0"/>
              <a:t>Patients </a:t>
            </a:r>
            <a:r>
              <a:rPr lang="en-US" dirty="0" smtClean="0"/>
              <a:t>should be isolated, as </a:t>
            </a:r>
            <a:r>
              <a:rPr lang="en-US" dirty="0" smtClean="0"/>
              <a:t>their blood </a:t>
            </a:r>
            <a:r>
              <a:rPr lang="en-US" dirty="0" smtClean="0"/>
              <a:t>and body products may contain virus particles.</a:t>
            </a:r>
            <a:endParaRPr lang="ar-IQ"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 </a:t>
            </a:r>
            <a:r>
              <a:rPr lang="en-US" dirty="0" smtClean="0"/>
              <a:t>single vaccination with a live attenuated </a:t>
            </a:r>
            <a:r>
              <a:rPr lang="en-US" dirty="0" smtClean="0"/>
              <a:t>vaccine gives </a:t>
            </a:r>
            <a:r>
              <a:rPr lang="en-US" dirty="0" smtClean="0"/>
              <a:t>full protection for at least 10 years. </a:t>
            </a:r>
            <a:endParaRPr lang="en-US" dirty="0" smtClean="0"/>
          </a:p>
          <a:p>
            <a:pPr algn="just" rtl="0"/>
            <a:r>
              <a:rPr lang="en-US" dirty="0" smtClean="0"/>
              <a:t>Potential side-effects </a:t>
            </a:r>
            <a:r>
              <a:rPr lang="en-US" dirty="0" smtClean="0"/>
              <a:t>include hypersensitivity, </a:t>
            </a:r>
            <a:r>
              <a:rPr lang="en-US" dirty="0" smtClean="0"/>
              <a:t>encephalitis and systemic features </a:t>
            </a:r>
            <a:r>
              <a:rPr lang="en-US" dirty="0" smtClean="0"/>
              <a:t>of yellow fever caused by the </a:t>
            </a:r>
            <a:r>
              <a:rPr lang="en-US" dirty="0" smtClean="0"/>
              <a:t>attenuated virus</a:t>
            </a:r>
            <a:r>
              <a:rPr lang="en-US" dirty="0" smtClean="0"/>
              <a:t>. </a:t>
            </a:r>
            <a:endParaRPr lang="en-US" dirty="0" smtClean="0"/>
          </a:p>
          <a:p>
            <a:pPr algn="just" rtl="0"/>
            <a:r>
              <a:rPr lang="en-US" dirty="0" smtClean="0"/>
              <a:t>Vaccination </a:t>
            </a:r>
            <a:r>
              <a:rPr lang="en-US" dirty="0" smtClean="0"/>
              <a:t>is not recommended in </a:t>
            </a:r>
            <a:r>
              <a:rPr lang="en-US" dirty="0" smtClean="0"/>
              <a:t>people who </a:t>
            </a:r>
            <a:r>
              <a:rPr lang="en-US" dirty="0" smtClean="0"/>
              <a:t>are significantly </a:t>
            </a:r>
            <a:r>
              <a:rPr lang="en-US" dirty="0" err="1" smtClean="0"/>
              <a:t>immunosuppressed</a:t>
            </a:r>
            <a:r>
              <a:rPr lang="en-US" dirty="0" smtClean="0"/>
              <a:t>.</a:t>
            </a:r>
            <a:endParaRPr lang="ar-IQ"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risk </a:t>
            </a:r>
            <a:r>
              <a:rPr lang="en-US" dirty="0" smtClean="0"/>
              <a:t>of vaccine </a:t>
            </a:r>
            <a:r>
              <a:rPr lang="en-US" dirty="0" smtClean="0"/>
              <a:t>side-effects must be balanced against the risk </a:t>
            </a:r>
            <a:r>
              <a:rPr lang="en-US" dirty="0" smtClean="0"/>
              <a:t>of infection </a:t>
            </a:r>
            <a:r>
              <a:rPr lang="en-US" dirty="0" smtClean="0"/>
              <a:t>for less </a:t>
            </a:r>
            <a:r>
              <a:rPr lang="en-US" dirty="0" err="1" smtClean="0"/>
              <a:t>immunocompromised</a:t>
            </a:r>
            <a:r>
              <a:rPr lang="en-US" dirty="0" smtClean="0"/>
              <a:t> hosts, </a:t>
            </a:r>
            <a:r>
              <a:rPr lang="en-US" dirty="0" smtClean="0"/>
              <a:t>pregnant women </a:t>
            </a:r>
            <a:r>
              <a:rPr lang="en-US" dirty="0" smtClean="0"/>
              <a:t>and older patients. </a:t>
            </a:r>
            <a:endParaRPr lang="en-US" dirty="0" smtClean="0"/>
          </a:p>
          <a:p>
            <a:pPr algn="just" rtl="0"/>
            <a:r>
              <a:rPr lang="en-US" dirty="0" smtClean="0"/>
              <a:t>An </a:t>
            </a:r>
            <a:r>
              <a:rPr lang="en-US" dirty="0" smtClean="0"/>
              <a:t>internationally </a:t>
            </a:r>
            <a:r>
              <a:rPr lang="en-US" dirty="0" err="1" smtClean="0"/>
              <a:t>recognised</a:t>
            </a:r>
            <a:r>
              <a:rPr lang="en-US" dirty="0" smtClean="0"/>
              <a:t> certificate </a:t>
            </a:r>
            <a:r>
              <a:rPr lang="en-US" dirty="0" smtClean="0"/>
              <a:t>of vaccination is sometimes </a:t>
            </a:r>
            <a:r>
              <a:rPr lang="en-US" dirty="0" smtClean="0"/>
              <a:t>necessary when </a:t>
            </a:r>
            <a:r>
              <a:rPr lang="en-US" dirty="0" smtClean="0"/>
              <a:t>crossing borders.</a:t>
            </a:r>
            <a:endParaRPr lang="ar-IQ"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2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7- Viral </a:t>
            </a:r>
            <a:r>
              <a:rPr lang="en-US" sz="3200"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haemorrhagic</a:t>
            </a:r>
            <a:r>
              <a:rPr lang="en-US" sz="32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fevers (VHF</a:t>
            </a:r>
            <a:r>
              <a:rPr lang="en-US" sz="32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IQ" sz="3200"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a:xfrm>
            <a:off x="928662" y="1571612"/>
            <a:ext cx="7772400" cy="4572000"/>
          </a:xfrm>
        </p:spPr>
        <p:txBody>
          <a:bodyPr>
            <a:normAutofit fontScale="92500" lnSpcReduction="10000"/>
          </a:bodyPr>
          <a:lstStyle/>
          <a:p>
            <a:pPr algn="just" rtl="0"/>
            <a:r>
              <a:rPr lang="en-US" dirty="0" smtClean="0"/>
              <a:t>VHF are </a:t>
            </a:r>
            <a:r>
              <a:rPr lang="en-US" dirty="0" err="1" smtClean="0"/>
              <a:t>zoonoses</a:t>
            </a:r>
            <a:r>
              <a:rPr lang="en-US" dirty="0" smtClean="0"/>
              <a:t> caused by several different </a:t>
            </a:r>
            <a:r>
              <a:rPr lang="en-US" dirty="0" smtClean="0"/>
              <a:t>viruses. </a:t>
            </a:r>
          </a:p>
          <a:p>
            <a:pPr algn="just" rtl="0"/>
            <a:r>
              <a:rPr lang="en-US" dirty="0" smtClean="0"/>
              <a:t>They </a:t>
            </a:r>
            <a:r>
              <a:rPr lang="en-US" dirty="0" smtClean="0"/>
              <a:t>are geographically restricted and </a:t>
            </a:r>
            <a:r>
              <a:rPr lang="en-US" dirty="0" smtClean="0"/>
              <a:t>occur in </a:t>
            </a:r>
            <a:r>
              <a:rPr lang="en-US" dirty="0" smtClean="0"/>
              <a:t>rural settings or in health-care facilities.</a:t>
            </a:r>
          </a:p>
          <a:p>
            <a:pPr algn="just" rtl="0"/>
            <a:r>
              <a:rPr lang="en-US" dirty="0" smtClean="0"/>
              <a:t>Serological surveys have shown that Lassa fever </a:t>
            </a:r>
            <a:r>
              <a:rPr lang="en-US" dirty="0" smtClean="0"/>
              <a:t>is widespread </a:t>
            </a:r>
            <a:r>
              <a:rPr lang="en-US" dirty="0" smtClean="0"/>
              <a:t>in West Africa and may lead to up to </a:t>
            </a:r>
            <a:r>
              <a:rPr lang="en-US" dirty="0" smtClean="0"/>
              <a:t>500000 infections </a:t>
            </a:r>
            <a:r>
              <a:rPr lang="en-US" dirty="0" smtClean="0"/>
              <a:t>annually. </a:t>
            </a:r>
            <a:endParaRPr lang="en-US" dirty="0" smtClean="0"/>
          </a:p>
          <a:p>
            <a:pPr algn="just" rtl="0"/>
            <a:r>
              <a:rPr lang="en-US" dirty="0" smtClean="0"/>
              <a:t>Mortality </a:t>
            </a:r>
            <a:r>
              <a:rPr lang="en-US" dirty="0" smtClean="0"/>
              <a:t>overall may be low, as </a:t>
            </a:r>
            <a:r>
              <a:rPr lang="en-US" dirty="0" smtClean="0"/>
              <a:t>80% of </a:t>
            </a:r>
            <a:r>
              <a:rPr lang="en-US" dirty="0" smtClean="0"/>
              <a:t>cases are asymptomatic, but in </a:t>
            </a:r>
            <a:r>
              <a:rPr lang="en-US" dirty="0" err="1" smtClean="0"/>
              <a:t>hospitalised</a:t>
            </a:r>
            <a:r>
              <a:rPr lang="en-US" dirty="0" smtClean="0"/>
              <a:t> cases </a:t>
            </a:r>
            <a:r>
              <a:rPr lang="en-US" dirty="0" smtClean="0"/>
              <a:t>mortality averages </a:t>
            </a:r>
            <a:r>
              <a:rPr lang="en-US" dirty="0" smtClean="0"/>
              <a:t>15%.</a:t>
            </a:r>
            <a:endParaRPr lang="ar-IQ"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7224" y="1214422"/>
            <a:ext cx="7772400" cy="4572000"/>
          </a:xfrm>
        </p:spPr>
        <p:txBody>
          <a:bodyPr>
            <a:normAutofit fontScale="92500" lnSpcReduction="20000"/>
          </a:bodyPr>
          <a:lstStyle/>
          <a:p>
            <a:pPr algn="just" rtl="0"/>
            <a:r>
              <a:rPr lang="en-US" dirty="0" smtClean="0"/>
              <a:t>Ebola outbreaks have occurred at </a:t>
            </a:r>
            <a:r>
              <a:rPr lang="en-US" dirty="0" smtClean="0"/>
              <a:t>a rate </a:t>
            </a:r>
            <a:r>
              <a:rPr lang="en-US" dirty="0" smtClean="0"/>
              <a:t>of approximately 1 outbreak per year, involving up </a:t>
            </a:r>
            <a:r>
              <a:rPr lang="en-US" dirty="0" smtClean="0"/>
              <a:t>to a </a:t>
            </a:r>
            <a:r>
              <a:rPr lang="en-US" dirty="0" smtClean="0"/>
              <a:t>few hundred cases. </a:t>
            </a:r>
            <a:endParaRPr lang="en-US" dirty="0" smtClean="0"/>
          </a:p>
          <a:p>
            <a:pPr algn="just" rtl="0"/>
            <a:r>
              <a:rPr lang="en-US" dirty="0" smtClean="0"/>
              <a:t>The </a:t>
            </a:r>
            <a:r>
              <a:rPr lang="en-US" dirty="0" smtClean="0"/>
              <a:t>largest outbreaks have been </a:t>
            </a:r>
            <a:r>
              <a:rPr lang="en-US" dirty="0" smtClean="0"/>
              <a:t>in the </a:t>
            </a:r>
            <a:r>
              <a:rPr lang="en-US" dirty="0" smtClean="0"/>
              <a:t>Democratic Republic of Congo, Uganda and Sudan.</a:t>
            </a:r>
          </a:p>
          <a:p>
            <a:pPr algn="just" rtl="0"/>
            <a:r>
              <a:rPr lang="en-US" dirty="0" smtClean="0"/>
              <a:t>Marburg has been documented less frequently, with </a:t>
            </a:r>
            <a:r>
              <a:rPr lang="en-US" dirty="0" smtClean="0"/>
              <a:t>outbreaks in </a:t>
            </a:r>
            <a:r>
              <a:rPr lang="en-US" dirty="0" smtClean="0"/>
              <a:t>the Democratic Republic of Congo and </a:t>
            </a:r>
            <a:r>
              <a:rPr lang="en-US" dirty="0" smtClean="0"/>
              <a:t>Uganda, but </a:t>
            </a:r>
            <a:r>
              <a:rPr lang="en-US" dirty="0" smtClean="0"/>
              <a:t>the largest outbreak to date involved 163 cases </a:t>
            </a:r>
            <a:r>
              <a:rPr lang="en-US" dirty="0" smtClean="0"/>
              <a:t>in Angola </a:t>
            </a:r>
            <a:r>
              <a:rPr lang="en-US" dirty="0" smtClean="0"/>
              <a:t>in 2005. </a:t>
            </a:r>
            <a:endParaRPr lang="en-US" dirty="0" smtClean="0"/>
          </a:p>
          <a:p>
            <a:pPr algn="just" rtl="0"/>
            <a:r>
              <a:rPr lang="en-US" dirty="0" smtClean="0"/>
              <a:t>Mortality </a:t>
            </a:r>
            <a:r>
              <a:rPr lang="en-US" dirty="0" smtClean="0"/>
              <a:t>rates of Ebola and Marburg </a:t>
            </a:r>
            <a:r>
              <a:rPr lang="en-US" dirty="0" smtClean="0"/>
              <a:t>are high</a:t>
            </a:r>
            <a:r>
              <a:rPr lang="en-US" dirty="0" smtClean="0"/>
              <a:t>.</a:t>
            </a:r>
            <a:endParaRPr lang="ar-IQ"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VHF have extended into Europe, with an outbreak </a:t>
            </a:r>
            <a:r>
              <a:rPr lang="en-US" dirty="0" smtClean="0"/>
              <a:t>of Congo–Crimean </a:t>
            </a:r>
            <a:r>
              <a:rPr lang="en-US" dirty="0" err="1" smtClean="0"/>
              <a:t>haemorrhagic</a:t>
            </a:r>
            <a:r>
              <a:rPr lang="en-US" dirty="0" smtClean="0"/>
              <a:t> fever in Turkey in </a:t>
            </a:r>
            <a:r>
              <a:rPr lang="en-US" dirty="0" smtClean="0"/>
              <a:t>2006, and </a:t>
            </a:r>
            <a:r>
              <a:rPr lang="en-US" dirty="0" smtClean="0"/>
              <a:t>cases of </a:t>
            </a:r>
            <a:r>
              <a:rPr lang="en-US" dirty="0" err="1" smtClean="0"/>
              <a:t>haemorrhagic</a:t>
            </a:r>
            <a:r>
              <a:rPr lang="en-US" dirty="0" smtClean="0"/>
              <a:t> fever with renal </a:t>
            </a:r>
            <a:r>
              <a:rPr lang="en-US" dirty="0" smtClean="0"/>
              <a:t>syndrome in the </a:t>
            </a:r>
            <a:r>
              <a:rPr lang="en-US" dirty="0" smtClean="0"/>
              <a:t>Balkans and Russia. </a:t>
            </a:r>
            <a:endParaRPr lang="en-US" dirty="0" smtClean="0"/>
          </a:p>
          <a:p>
            <a:pPr algn="just" rtl="0"/>
            <a:r>
              <a:rPr lang="en-US" dirty="0" smtClean="0"/>
              <a:t>These </a:t>
            </a:r>
            <a:r>
              <a:rPr lang="en-US" dirty="0" smtClean="0"/>
              <a:t>conditions remain </a:t>
            </a:r>
            <a:r>
              <a:rPr lang="en-US" dirty="0" smtClean="0"/>
              <a:t>very rare </a:t>
            </a:r>
            <a:r>
              <a:rPr lang="en-US" dirty="0" smtClean="0"/>
              <a:t>in the UK, with about 1 case of Lassa fever </a:t>
            </a:r>
            <a:r>
              <a:rPr lang="en-US" dirty="0" smtClean="0"/>
              <a:t>arriving in </a:t>
            </a:r>
            <a:r>
              <a:rPr lang="en-US" dirty="0" smtClean="0"/>
              <a:t>the country every 2 years.</a:t>
            </a: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Rubella (German measles):</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smtClean="0"/>
              <a:t>Rubella is an endemic </a:t>
            </a:r>
            <a:r>
              <a:rPr lang="en-US" dirty="0" err="1" smtClean="0"/>
              <a:t>exanthem</a:t>
            </a:r>
            <a:r>
              <a:rPr lang="en-US" dirty="0" smtClean="0"/>
              <a:t> in countries without universal vaccination. </a:t>
            </a:r>
          </a:p>
          <a:p>
            <a:pPr algn="just" rtl="0"/>
            <a:r>
              <a:rPr lang="en-US" dirty="0" smtClean="0"/>
              <a:t>In non-</a:t>
            </a:r>
            <a:r>
              <a:rPr lang="en-US" dirty="0" err="1" smtClean="0"/>
              <a:t>immunised</a:t>
            </a:r>
            <a:r>
              <a:rPr lang="en-US" dirty="0" smtClean="0"/>
              <a:t> communities 80–85% of young adults have evidence of past infection.</a:t>
            </a:r>
            <a:endParaRPr lang="ar-IQ"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928662" y="1500174"/>
            <a:ext cx="7772400" cy="4572000"/>
          </a:xfrm>
        </p:spPr>
        <p:txBody>
          <a:bodyPr>
            <a:normAutofit/>
          </a:bodyPr>
          <a:lstStyle/>
          <a:p>
            <a:pPr algn="just" rtl="0"/>
            <a:r>
              <a:rPr lang="en-US" dirty="0" err="1" smtClean="0"/>
              <a:t>Kyasanur</a:t>
            </a:r>
            <a:r>
              <a:rPr lang="en-US" dirty="0" smtClean="0"/>
              <a:t> forest disease is a tick-borne VHF </a:t>
            </a:r>
            <a:r>
              <a:rPr lang="en-US" dirty="0" smtClean="0"/>
              <a:t>currently confined </a:t>
            </a:r>
            <a:r>
              <a:rPr lang="en-US" dirty="0" smtClean="0"/>
              <a:t>to a small focus in Karnataka, India; </a:t>
            </a:r>
            <a:r>
              <a:rPr lang="en-US" dirty="0" smtClean="0"/>
              <a:t>there are </a:t>
            </a:r>
            <a:r>
              <a:rPr lang="en-US" dirty="0" smtClean="0"/>
              <a:t>about 500 cases annually. </a:t>
            </a:r>
            <a:endParaRPr lang="en-US" dirty="0" smtClean="0"/>
          </a:p>
          <a:p>
            <a:pPr algn="just" rtl="0"/>
            <a:r>
              <a:rPr lang="en-US" dirty="0" smtClean="0"/>
              <a:t>Monkeys </a:t>
            </a:r>
            <a:r>
              <a:rPr lang="en-US" dirty="0" smtClean="0"/>
              <a:t>are the </a:t>
            </a:r>
            <a:r>
              <a:rPr lang="en-US" dirty="0" smtClean="0"/>
              <a:t>principal hosts</a:t>
            </a:r>
            <a:r>
              <a:rPr lang="en-US" dirty="0" smtClean="0"/>
              <a:t>, but with forest felling there are fears that </a:t>
            </a:r>
            <a:r>
              <a:rPr lang="en-US" dirty="0" smtClean="0"/>
              <a:t>this disease will </a:t>
            </a:r>
            <a:r>
              <a:rPr lang="en-US" dirty="0" smtClean="0"/>
              <a:t>increase</a:t>
            </a:r>
            <a:r>
              <a:rPr lang="en-US" dirty="0" smtClean="0"/>
              <a:t>.</a:t>
            </a:r>
          </a:p>
          <a:p>
            <a:pPr algn="just" rtl="0"/>
            <a:r>
              <a:rPr lang="en-US" dirty="0" smtClean="0"/>
              <a:t>All of these viral illnesses, except Ebola and </a:t>
            </a:r>
            <a:r>
              <a:rPr lang="en-US" dirty="0" smtClean="0"/>
              <a:t>Marburg, have </a:t>
            </a:r>
            <a:r>
              <a:rPr lang="en-US" dirty="0" smtClean="0"/>
              <a:t>mild self-limiting forms.</a:t>
            </a:r>
            <a:endParaRPr lang="ar-IQ"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a:t>
            </a:r>
            <a:r>
              <a:rPr lang="en-US" b="1" i="1" dirty="0" smtClean="0"/>
              <a:t>features:</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All VHF have similar non-specific presentations </a:t>
            </a:r>
            <a:r>
              <a:rPr lang="en-US" dirty="0" smtClean="0"/>
              <a:t>with fever</a:t>
            </a:r>
            <a:r>
              <a:rPr lang="en-US" dirty="0" smtClean="0"/>
              <a:t>, malaise, body pains, sore throat and headache. </a:t>
            </a:r>
            <a:endParaRPr lang="en-US" dirty="0" smtClean="0"/>
          </a:p>
          <a:p>
            <a:pPr algn="just" rtl="0"/>
            <a:r>
              <a:rPr lang="en-US" dirty="0" smtClean="0"/>
              <a:t>On examination </a:t>
            </a:r>
            <a:r>
              <a:rPr lang="en-US" dirty="0" smtClean="0"/>
              <a:t>conjunctivitis, throat injection, an </a:t>
            </a:r>
            <a:r>
              <a:rPr lang="en-US" dirty="0" err="1" smtClean="0"/>
              <a:t>erythematous</a:t>
            </a:r>
            <a:r>
              <a:rPr lang="en-US" dirty="0" smtClean="0"/>
              <a:t> or </a:t>
            </a:r>
            <a:r>
              <a:rPr lang="en-US" dirty="0" err="1" smtClean="0"/>
              <a:t>petechial</a:t>
            </a:r>
            <a:r>
              <a:rPr lang="en-US" dirty="0" smtClean="0"/>
              <a:t> rash, </a:t>
            </a:r>
            <a:r>
              <a:rPr lang="en-US" dirty="0" err="1" smtClean="0"/>
              <a:t>haemorrhage</a:t>
            </a:r>
            <a:r>
              <a:rPr lang="en-US" dirty="0" smtClean="0"/>
              <a:t>, </a:t>
            </a:r>
            <a:r>
              <a:rPr lang="en-US" dirty="0" err="1" smtClean="0"/>
              <a:t>lymphadenopathy</a:t>
            </a:r>
            <a:r>
              <a:rPr lang="en-US" dirty="0" smtClean="0"/>
              <a:t> and </a:t>
            </a:r>
            <a:r>
              <a:rPr lang="en-US" dirty="0" err="1" smtClean="0"/>
              <a:t>bradycardia</a:t>
            </a:r>
            <a:r>
              <a:rPr lang="en-US" dirty="0" smtClean="0"/>
              <a:t> may be noted. </a:t>
            </a:r>
            <a:endParaRPr lang="en-US" dirty="0" smtClean="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00100" y="1214422"/>
            <a:ext cx="7772400" cy="4572000"/>
          </a:xfrm>
        </p:spPr>
        <p:txBody>
          <a:bodyPr>
            <a:normAutofit/>
          </a:bodyPr>
          <a:lstStyle/>
          <a:p>
            <a:pPr algn="just" rtl="0"/>
            <a:r>
              <a:rPr lang="en-US" dirty="0" smtClean="0"/>
              <a:t>The viruses cause endothelial dysfunction with the development of </a:t>
            </a:r>
            <a:r>
              <a:rPr lang="en-US" dirty="0" smtClean="0"/>
              <a:t>capillary leak</a:t>
            </a:r>
            <a:r>
              <a:rPr lang="en-US" dirty="0" smtClean="0"/>
              <a:t>. </a:t>
            </a:r>
            <a:endParaRPr lang="en-US" dirty="0" smtClean="0"/>
          </a:p>
          <a:p>
            <a:pPr algn="just" rtl="0"/>
            <a:r>
              <a:rPr lang="en-US" dirty="0" smtClean="0"/>
              <a:t>Bleeding </a:t>
            </a:r>
            <a:r>
              <a:rPr lang="en-US" dirty="0" smtClean="0"/>
              <a:t>is due to endothelial damage and </a:t>
            </a:r>
            <a:r>
              <a:rPr lang="en-US" dirty="0" smtClean="0"/>
              <a:t>platelet dysfunction</a:t>
            </a:r>
            <a:r>
              <a:rPr lang="en-US" dirty="0" smtClean="0"/>
              <a:t>. </a:t>
            </a:r>
            <a:endParaRPr lang="en-US" dirty="0" smtClean="0"/>
          </a:p>
          <a:p>
            <a:pPr algn="just" rtl="0"/>
            <a:r>
              <a:rPr lang="en-US" dirty="0" err="1" smtClean="0"/>
              <a:t>Hypovolaemic</a:t>
            </a:r>
            <a:r>
              <a:rPr lang="en-US" dirty="0" smtClean="0"/>
              <a:t> </a:t>
            </a:r>
            <a:r>
              <a:rPr lang="en-US" dirty="0" smtClean="0"/>
              <a:t>shock and ARDS </a:t>
            </a:r>
            <a:r>
              <a:rPr lang="en-US" dirty="0" smtClean="0"/>
              <a:t>may develop.</a:t>
            </a:r>
            <a:endParaRPr lang="en-US" dirty="0" smtClean="0"/>
          </a:p>
          <a:p>
            <a:pPr algn="just" rtl="0"/>
            <a:r>
              <a:rPr lang="en-US" dirty="0" err="1" smtClean="0"/>
              <a:t>Haemorrhage</a:t>
            </a:r>
            <a:r>
              <a:rPr lang="en-US" dirty="0" smtClean="0"/>
              <a:t> is a late feature of VHF and </a:t>
            </a:r>
            <a:r>
              <a:rPr lang="en-US" dirty="0" smtClean="0"/>
              <a:t>most patients </a:t>
            </a:r>
            <a:r>
              <a:rPr lang="en-US" dirty="0" smtClean="0"/>
              <a:t>present with earlier features. </a:t>
            </a:r>
            <a:endParaRPr lang="en-US" dirty="0" smtClean="0"/>
          </a:p>
          <a:p>
            <a:pPr algn="just" rtl="0"/>
            <a:r>
              <a:rPr lang="en-US" dirty="0" smtClean="0"/>
              <a:t>In </a:t>
            </a:r>
            <a:r>
              <a:rPr lang="en-US" dirty="0" smtClean="0"/>
              <a:t>Lassa fever, </a:t>
            </a:r>
            <a:r>
              <a:rPr lang="en-US" dirty="0" smtClean="0"/>
              <a:t>joint and </a:t>
            </a:r>
            <a:r>
              <a:rPr lang="en-US" dirty="0" smtClean="0"/>
              <a:t>abdominal pain are prominent.</a:t>
            </a:r>
            <a:endParaRPr lang="ar-IQ"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28662" y="1500174"/>
            <a:ext cx="7772400" cy="4572000"/>
          </a:xfrm>
        </p:spPr>
        <p:txBody>
          <a:bodyPr>
            <a:normAutofit fontScale="92500" lnSpcReduction="20000"/>
          </a:bodyPr>
          <a:lstStyle/>
          <a:p>
            <a:pPr algn="just" rtl="0"/>
            <a:r>
              <a:rPr lang="en-US" dirty="0" smtClean="0"/>
              <a:t>A macular </a:t>
            </a:r>
            <a:r>
              <a:rPr lang="en-US" dirty="0" smtClean="0"/>
              <a:t>blanching rash </a:t>
            </a:r>
            <a:r>
              <a:rPr lang="en-US" dirty="0" smtClean="0"/>
              <a:t>may be present but bleeding is unusual, </a:t>
            </a:r>
            <a:r>
              <a:rPr lang="en-US" dirty="0" smtClean="0"/>
              <a:t>occurring in </a:t>
            </a:r>
            <a:r>
              <a:rPr lang="en-US" dirty="0" smtClean="0"/>
              <a:t>only 20% of </a:t>
            </a:r>
            <a:r>
              <a:rPr lang="en-US" dirty="0" err="1" smtClean="0"/>
              <a:t>hospitalised</a:t>
            </a:r>
            <a:r>
              <a:rPr lang="en-US" dirty="0" smtClean="0"/>
              <a:t> patients. </a:t>
            </a:r>
            <a:endParaRPr lang="en-US" dirty="0" smtClean="0"/>
          </a:p>
          <a:p>
            <a:pPr algn="just" rtl="0"/>
            <a:r>
              <a:rPr lang="en-US" dirty="0" smtClean="0"/>
              <a:t>Encephalopathy may </a:t>
            </a:r>
            <a:r>
              <a:rPr lang="en-US" dirty="0" smtClean="0"/>
              <a:t>develop and deafness affects 30% of survivors.</a:t>
            </a:r>
          </a:p>
          <a:p>
            <a:pPr algn="just" rtl="0"/>
            <a:r>
              <a:rPr lang="en-US" dirty="0" smtClean="0"/>
              <a:t>The clue to the viral </a:t>
            </a:r>
            <a:r>
              <a:rPr lang="en-US" dirty="0" err="1" smtClean="0"/>
              <a:t>aetiology</a:t>
            </a:r>
            <a:r>
              <a:rPr lang="en-US" dirty="0" smtClean="0"/>
              <a:t> comes from the travel </a:t>
            </a:r>
            <a:r>
              <a:rPr lang="en-US" dirty="0" smtClean="0"/>
              <a:t>and exposure </a:t>
            </a:r>
            <a:r>
              <a:rPr lang="en-US" dirty="0" smtClean="0"/>
              <a:t>history. </a:t>
            </a:r>
            <a:endParaRPr lang="en-US" dirty="0" smtClean="0"/>
          </a:p>
          <a:p>
            <a:pPr algn="just" rtl="0"/>
            <a:r>
              <a:rPr lang="en-US" dirty="0" smtClean="0"/>
              <a:t>Travel </a:t>
            </a:r>
            <a:r>
              <a:rPr lang="en-US" dirty="0" smtClean="0"/>
              <a:t>to an outbreak area, activity in </a:t>
            </a:r>
            <a:r>
              <a:rPr lang="en-US" dirty="0" smtClean="0"/>
              <a:t>a rural </a:t>
            </a:r>
            <a:r>
              <a:rPr lang="en-US" dirty="0" smtClean="0"/>
              <a:t>environment and contact with sick individuals or </a:t>
            </a:r>
            <a:r>
              <a:rPr lang="en-US" dirty="0" smtClean="0"/>
              <a:t>animals within </a:t>
            </a:r>
            <a:r>
              <a:rPr lang="en-US" dirty="0" smtClean="0"/>
              <a:t>21 days all increase the risk of VHF.</a:t>
            </a:r>
            <a:endParaRPr lang="ar-IQ"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Enquiry should </a:t>
            </a:r>
            <a:r>
              <a:rPr lang="en-US" dirty="0" smtClean="0"/>
              <a:t>be made about insect bites, hospital visits and </a:t>
            </a:r>
            <a:r>
              <a:rPr lang="en-US" dirty="0" smtClean="0"/>
              <a:t>attendance at </a:t>
            </a:r>
            <a:r>
              <a:rPr lang="en-US" dirty="0" smtClean="0"/>
              <a:t>ritual funerals (Ebola virus infection). </a:t>
            </a:r>
            <a:endParaRPr lang="en-US" dirty="0" smtClean="0"/>
          </a:p>
          <a:p>
            <a:pPr algn="just" rtl="0"/>
            <a:r>
              <a:rPr lang="en-US" dirty="0" smtClean="0"/>
              <a:t>For Lassa fever </a:t>
            </a:r>
            <a:r>
              <a:rPr lang="en-US" dirty="0" err="1" smtClean="0"/>
              <a:t>retrosternal</a:t>
            </a:r>
            <a:r>
              <a:rPr lang="en-US" dirty="0" smtClean="0"/>
              <a:t> pain, </a:t>
            </a:r>
            <a:r>
              <a:rPr lang="en-US" dirty="0" err="1" smtClean="0"/>
              <a:t>pharyngitis</a:t>
            </a:r>
            <a:r>
              <a:rPr lang="en-US" dirty="0" smtClean="0"/>
              <a:t> and </a:t>
            </a:r>
            <a:r>
              <a:rPr lang="en-US" dirty="0" err="1" smtClean="0"/>
              <a:t>proteinuria</a:t>
            </a:r>
            <a:r>
              <a:rPr lang="en-US" dirty="0" smtClean="0"/>
              <a:t> have </a:t>
            </a:r>
            <a:r>
              <a:rPr lang="en-US" dirty="0" smtClean="0"/>
              <a:t>a positive </a:t>
            </a:r>
            <a:r>
              <a:rPr lang="en-US" dirty="0" smtClean="0"/>
              <a:t>predictive value of 80% in West Africa.</a:t>
            </a:r>
            <a:endParaRPr lang="ar-IQ"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 and </a:t>
            </a:r>
            <a:r>
              <a:rPr lang="en-US" b="1" i="1" dirty="0" smtClean="0"/>
              <a:t>management:</a:t>
            </a:r>
            <a:endParaRPr lang="ar-IQ" dirty="0"/>
          </a:p>
        </p:txBody>
      </p:sp>
      <p:sp>
        <p:nvSpPr>
          <p:cNvPr id="3" name="عنصر نائب للمحتوى 2"/>
          <p:cNvSpPr>
            <a:spLocks noGrp="1"/>
          </p:cNvSpPr>
          <p:nvPr>
            <p:ph idx="1"/>
          </p:nvPr>
        </p:nvSpPr>
        <p:spPr/>
        <p:txBody>
          <a:bodyPr/>
          <a:lstStyle/>
          <a:p>
            <a:pPr algn="just" rtl="0"/>
            <a:r>
              <a:rPr lang="en-US" dirty="0" smtClean="0"/>
              <a:t>Non-specific findings include leucopenia, </a:t>
            </a:r>
            <a:r>
              <a:rPr lang="en-US" dirty="0" smtClean="0"/>
              <a:t>thrombocytopenia and </a:t>
            </a:r>
            <a:r>
              <a:rPr lang="en-US" dirty="0" err="1" smtClean="0"/>
              <a:t>proteinuria</a:t>
            </a:r>
            <a:r>
              <a:rPr lang="en-US" dirty="0" smtClean="0"/>
              <a:t>. </a:t>
            </a:r>
            <a:endParaRPr lang="en-US" dirty="0" smtClean="0"/>
          </a:p>
          <a:p>
            <a:pPr algn="just" rtl="0"/>
            <a:r>
              <a:rPr lang="en-US" dirty="0" smtClean="0"/>
              <a:t>In </a:t>
            </a:r>
            <a:r>
              <a:rPr lang="en-US" dirty="0" smtClean="0"/>
              <a:t>Lassa fever an </a:t>
            </a:r>
            <a:r>
              <a:rPr lang="en-US" dirty="0" err="1" smtClean="0"/>
              <a:t>aspartate</a:t>
            </a:r>
            <a:r>
              <a:rPr lang="en-US" dirty="0" smtClean="0"/>
              <a:t> </a:t>
            </a:r>
            <a:r>
              <a:rPr lang="en-US" dirty="0" err="1" smtClean="0"/>
              <a:t>aminotransferase</a:t>
            </a:r>
            <a:r>
              <a:rPr lang="en-US" dirty="0" smtClean="0"/>
              <a:t> (AST</a:t>
            </a:r>
            <a:r>
              <a:rPr lang="en-US" dirty="0" smtClean="0"/>
              <a:t>) &gt; 150 U/L is associated with a </a:t>
            </a:r>
            <a:r>
              <a:rPr lang="en-US" dirty="0" smtClean="0"/>
              <a:t>50% mortality</a:t>
            </a:r>
            <a:r>
              <a:rPr lang="en-US" dirty="0" smtClean="0"/>
              <a:t>.</a:t>
            </a:r>
            <a:endParaRPr lang="ar-IQ"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It is important to exclude other causes of </a:t>
            </a:r>
            <a:r>
              <a:rPr lang="en-US" dirty="0" smtClean="0"/>
              <a:t>fever, especially </a:t>
            </a:r>
            <a:r>
              <a:rPr lang="en-US" dirty="0" smtClean="0"/>
              <a:t>malaria, typhoid and respiratory tract infections.</a:t>
            </a:r>
          </a:p>
          <a:p>
            <a:pPr algn="just" rtl="0"/>
            <a:r>
              <a:rPr lang="en-US" dirty="0" smtClean="0"/>
              <a:t>Most patients suspected of having a VHF in </a:t>
            </a:r>
            <a:r>
              <a:rPr lang="en-US" dirty="0" smtClean="0"/>
              <a:t>the UK </a:t>
            </a:r>
            <a:r>
              <a:rPr lang="en-US" dirty="0" smtClean="0"/>
              <a:t>turn out to have malaria.</a:t>
            </a:r>
            <a:endParaRPr lang="ar-IQ"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 patients with suspected VHF, strict infection </a:t>
            </a:r>
            <a:r>
              <a:rPr lang="en-US" dirty="0" smtClean="0"/>
              <a:t>control is important. </a:t>
            </a:r>
          </a:p>
          <a:p>
            <a:pPr algn="just" rtl="0"/>
            <a:r>
              <a:rPr lang="en-US" dirty="0" smtClean="0"/>
              <a:t>The </a:t>
            </a:r>
            <a:r>
              <a:rPr lang="en-US" dirty="0" smtClean="0"/>
              <a:t>diagnosis </a:t>
            </a:r>
            <a:r>
              <a:rPr lang="en-US" dirty="0" smtClean="0"/>
              <a:t>of VHF </a:t>
            </a:r>
            <a:r>
              <a:rPr lang="en-US" dirty="0" smtClean="0"/>
              <a:t>must be considered in all individuals who </a:t>
            </a:r>
            <a:r>
              <a:rPr lang="en-US" dirty="0" smtClean="0"/>
              <a:t>present with </a:t>
            </a:r>
            <a:r>
              <a:rPr lang="en-US" dirty="0" smtClean="0"/>
              <a:t>fever within 21 days of leaving an endemic </a:t>
            </a:r>
            <a:r>
              <a:rPr lang="en-US" dirty="0" smtClean="0"/>
              <a:t>area or </a:t>
            </a:r>
            <a:r>
              <a:rPr lang="en-US" dirty="0" smtClean="0"/>
              <a:t>who present with </a:t>
            </a:r>
            <a:r>
              <a:rPr lang="en-US" dirty="0" err="1" smtClean="0"/>
              <a:t>haemorrhage</a:t>
            </a:r>
            <a:r>
              <a:rPr lang="en-US" dirty="0" smtClean="0"/>
              <a:t> or organ failure.</a:t>
            </a:r>
            <a:endParaRPr lang="ar-IQ"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7224" y="1357298"/>
            <a:ext cx="7772400" cy="4572000"/>
          </a:xfrm>
        </p:spPr>
        <p:txBody>
          <a:bodyPr>
            <a:normAutofit/>
          </a:bodyPr>
          <a:lstStyle/>
          <a:p>
            <a:pPr algn="just" rtl="0"/>
            <a:r>
              <a:rPr lang="en-US" dirty="0" smtClean="0"/>
              <a:t>A febrile </a:t>
            </a:r>
            <a:r>
              <a:rPr lang="en-US" dirty="0" smtClean="0"/>
              <a:t>patient from an endemic area within the </a:t>
            </a:r>
            <a:r>
              <a:rPr lang="en-US" dirty="0" smtClean="0"/>
              <a:t>incubation period</a:t>
            </a:r>
            <a:r>
              <a:rPr lang="en-US" dirty="0" smtClean="0"/>
              <a:t>, who has specific epidemiological risk </a:t>
            </a:r>
            <a:r>
              <a:rPr lang="en-US" dirty="0" smtClean="0"/>
              <a:t>factors or who has signs of organ failure or </a:t>
            </a:r>
            <a:r>
              <a:rPr lang="en-US" dirty="0" err="1" smtClean="0"/>
              <a:t>haemorrhage</a:t>
            </a:r>
            <a:r>
              <a:rPr lang="en-US" dirty="0" smtClean="0"/>
              <a:t>, should be treated as being at high </a:t>
            </a:r>
            <a:r>
              <a:rPr lang="en-US" dirty="0" smtClean="0"/>
              <a:t>risk of </a:t>
            </a:r>
            <a:r>
              <a:rPr lang="en-US" dirty="0" smtClean="0"/>
              <a:t>VHF. </a:t>
            </a:r>
            <a:endParaRPr lang="en-US" dirty="0" smtClean="0"/>
          </a:p>
          <a:p>
            <a:pPr algn="just" rtl="0"/>
            <a:r>
              <a:rPr lang="en-US" dirty="0" smtClean="0"/>
              <a:t>These </a:t>
            </a:r>
            <a:r>
              <a:rPr lang="en-US" dirty="0" smtClean="0"/>
              <a:t>patients must be transferred to a </a:t>
            </a:r>
            <a:r>
              <a:rPr lang="en-US" dirty="0" smtClean="0"/>
              <a:t>centre with </a:t>
            </a:r>
            <a:r>
              <a:rPr lang="en-US" dirty="0" smtClean="0"/>
              <a:t>the appropriate </a:t>
            </a:r>
            <a:r>
              <a:rPr lang="en-US" dirty="0" err="1" smtClean="0"/>
              <a:t>biosafety</a:t>
            </a:r>
            <a:r>
              <a:rPr lang="en-US" dirty="0" smtClean="0"/>
              <a:t> facilities to care for them.</a:t>
            </a:r>
            <a:endParaRPr lang="ar-IQ"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Individuals with a history of travel within 21 days </a:t>
            </a:r>
            <a:r>
              <a:rPr lang="en-US" dirty="0" smtClean="0"/>
              <a:t>and fever</a:t>
            </a:r>
            <a:r>
              <a:rPr lang="en-US" dirty="0" smtClean="0"/>
              <a:t>, but without the relevant epidemiological </a:t>
            </a:r>
            <a:r>
              <a:rPr lang="en-US" dirty="0" smtClean="0"/>
              <a:t>features or </a:t>
            </a:r>
            <a:r>
              <a:rPr lang="en-US" dirty="0" smtClean="0"/>
              <a:t>signs of VHF, are classified as medium-risk and </a:t>
            </a:r>
            <a:r>
              <a:rPr lang="en-US" dirty="0" smtClean="0"/>
              <a:t>should have </a:t>
            </a:r>
            <a:r>
              <a:rPr lang="en-US" dirty="0" smtClean="0"/>
              <a:t>an initial blood sample tested to exclude malaria.</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Rubella is spread by respiratory droplet, with infectivity from up to 10 days before to 2 weeks after the onset of the rash. </a:t>
            </a:r>
          </a:p>
          <a:p>
            <a:pPr algn="just" rtl="0"/>
            <a:r>
              <a:rPr lang="en-US" dirty="0" smtClean="0"/>
              <a:t>The incubation period is 15–20 days. </a:t>
            </a:r>
          </a:p>
          <a:p>
            <a:pPr algn="just" rtl="0"/>
            <a:r>
              <a:rPr lang="en-US" dirty="0" smtClean="0"/>
              <a:t>In childhood, most cases are subclinical, although clinical features may include fever, </a:t>
            </a:r>
            <a:r>
              <a:rPr lang="en-US" dirty="0" err="1" smtClean="0"/>
              <a:t>maculopapular</a:t>
            </a:r>
            <a:r>
              <a:rPr lang="en-US" dirty="0" smtClean="0"/>
              <a:t> rash spreading from the face, and </a:t>
            </a:r>
            <a:r>
              <a:rPr lang="en-US" dirty="0" err="1" smtClean="0"/>
              <a:t>lymphadenopathy</a:t>
            </a:r>
            <a:r>
              <a:rPr lang="en-US" dirty="0" smtClean="0"/>
              <a:t>. </a:t>
            </a:r>
            <a:endParaRPr lang="ar-IQ"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If this </a:t>
            </a:r>
            <a:r>
              <a:rPr lang="en-US" dirty="0" smtClean="0"/>
              <a:t>is negative, relevant specimens (blood, throat </a:t>
            </a:r>
            <a:r>
              <a:rPr lang="en-US" dirty="0" smtClean="0"/>
              <a:t>swab, urine </a:t>
            </a:r>
            <a:r>
              <a:rPr lang="en-US" dirty="0" smtClean="0"/>
              <a:t>and pleural fluid (if available)) are collected </a:t>
            </a:r>
            <a:r>
              <a:rPr lang="en-US" dirty="0" smtClean="0"/>
              <a:t>and sent </a:t>
            </a:r>
            <a:r>
              <a:rPr lang="en-US" dirty="0" smtClean="0"/>
              <a:t>to an appropriate reference laboratory for nucleic </a:t>
            </a:r>
            <a:r>
              <a:rPr lang="en-US" dirty="0" smtClean="0"/>
              <a:t>acid detection </a:t>
            </a:r>
            <a:r>
              <a:rPr lang="en-US" dirty="0" smtClean="0"/>
              <a:t>(PCR), virus isolation, and serology.</a:t>
            </a:r>
            <a:endParaRPr lang="ar-IQ"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If </a:t>
            </a:r>
            <a:r>
              <a:rPr lang="en-US" dirty="0" smtClean="0"/>
              <a:t>patients are </a:t>
            </a:r>
            <a:r>
              <a:rPr lang="en-US" dirty="0" smtClean="0"/>
              <a:t>felt to be at high risk of VHF or if infection is </a:t>
            </a:r>
            <a:r>
              <a:rPr lang="en-US" dirty="0" smtClean="0"/>
              <a:t>confirmed, they </a:t>
            </a:r>
            <a:r>
              <a:rPr lang="en-US" dirty="0" smtClean="0"/>
              <a:t>should be transferred to a </a:t>
            </a:r>
            <a:r>
              <a:rPr lang="en-US" dirty="0" err="1" smtClean="0"/>
              <a:t>specialised</a:t>
            </a:r>
            <a:r>
              <a:rPr lang="en-US" dirty="0" smtClean="0"/>
              <a:t> </a:t>
            </a:r>
            <a:r>
              <a:rPr lang="en-US" dirty="0" smtClean="0"/>
              <a:t>high-security</a:t>
            </a:r>
            <a:r>
              <a:rPr lang="en-US" dirty="0" smtClean="0"/>
              <a:t> </a:t>
            </a:r>
            <a:r>
              <a:rPr lang="en-US" dirty="0" smtClean="0"/>
              <a:t>infectious </a:t>
            </a:r>
            <a:r>
              <a:rPr lang="en-US" dirty="0" smtClean="0"/>
              <a:t>disease unit. </a:t>
            </a:r>
            <a:endParaRPr lang="en-US" dirty="0" smtClean="0"/>
          </a:p>
          <a:p>
            <a:pPr algn="just" rtl="0"/>
            <a:r>
              <a:rPr lang="en-US" dirty="0" smtClean="0"/>
              <a:t>All </a:t>
            </a:r>
            <a:r>
              <a:rPr lang="en-US" dirty="0" smtClean="0"/>
              <a:t>further </a:t>
            </a:r>
            <a:r>
              <a:rPr lang="en-US" dirty="0" smtClean="0"/>
              <a:t>laboratory tests </a:t>
            </a:r>
            <a:r>
              <a:rPr lang="en-US" dirty="0" smtClean="0"/>
              <a:t>should be performed at </a:t>
            </a:r>
            <a:r>
              <a:rPr lang="en-US" dirty="0" err="1" smtClean="0"/>
              <a:t>biosafety</a:t>
            </a:r>
            <a:r>
              <a:rPr lang="en-US" dirty="0" smtClean="0"/>
              <a:t> level 4. </a:t>
            </a:r>
            <a:r>
              <a:rPr lang="en-US" dirty="0" smtClean="0"/>
              <a:t>Transport requires </a:t>
            </a:r>
            <a:r>
              <a:rPr lang="en-US" dirty="0" smtClean="0"/>
              <a:t>an ambulance with </a:t>
            </a:r>
            <a:r>
              <a:rPr lang="en-US" dirty="0" err="1" smtClean="0"/>
              <a:t>biosafety</a:t>
            </a:r>
            <a:r>
              <a:rPr lang="en-US" dirty="0" smtClean="0"/>
              <a:t> level 3 facilities.</a:t>
            </a:r>
            <a:endParaRPr lang="ar-IQ"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 addition to general supportive measures, </a:t>
            </a:r>
            <a:r>
              <a:rPr lang="en-US" dirty="0" err="1" smtClean="0"/>
              <a:t>ribavirin</a:t>
            </a:r>
            <a:r>
              <a:rPr lang="en-US" dirty="0" smtClean="0"/>
              <a:t> </a:t>
            </a:r>
            <a:r>
              <a:rPr lang="en-US" dirty="0" smtClean="0"/>
              <a:t>is given </a:t>
            </a:r>
            <a:r>
              <a:rPr lang="en-US" dirty="0" smtClean="0"/>
              <a:t>intravenously (100 mg/kg, then 25 mg/kg daily </a:t>
            </a:r>
            <a:r>
              <a:rPr lang="en-US" dirty="0" smtClean="0"/>
              <a:t>for 3 days and 12.5 mg/kg daily for 4 days) when Lassa fever or </a:t>
            </a:r>
            <a:r>
              <a:rPr lang="en-US" dirty="0" smtClean="0"/>
              <a:t>South American </a:t>
            </a:r>
            <a:r>
              <a:rPr lang="en-US" dirty="0" err="1" smtClean="0"/>
              <a:t>haemorrhagic</a:t>
            </a:r>
            <a:r>
              <a:rPr lang="en-US" dirty="0" smtClean="0"/>
              <a:t> fevers are suspected.</a:t>
            </a:r>
            <a:endParaRPr lang="ar-IQ"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Prevention:</a:t>
            </a:r>
            <a:endParaRPr lang="ar-IQ" dirty="0"/>
          </a:p>
        </p:txBody>
      </p:sp>
      <p:sp>
        <p:nvSpPr>
          <p:cNvPr id="3" name="عنصر نائب للمحتوى 2"/>
          <p:cNvSpPr>
            <a:spLocks noGrp="1"/>
          </p:cNvSpPr>
          <p:nvPr>
            <p:ph idx="1"/>
          </p:nvPr>
        </p:nvSpPr>
        <p:spPr/>
        <p:txBody>
          <a:bodyPr/>
          <a:lstStyle/>
          <a:p>
            <a:pPr algn="just" rtl="0"/>
            <a:r>
              <a:rPr lang="en-US" dirty="0" err="1" smtClean="0"/>
              <a:t>Ribavirin</a:t>
            </a:r>
            <a:r>
              <a:rPr lang="en-US" dirty="0" smtClean="0"/>
              <a:t> has been used as prophylaxis in close </a:t>
            </a:r>
            <a:r>
              <a:rPr lang="en-US" dirty="0" smtClean="0"/>
              <a:t>contacts in </a:t>
            </a:r>
            <a:r>
              <a:rPr lang="en-US" dirty="0" smtClean="0"/>
              <a:t>Lassa fever but there are no formal trials of its efficacy.</a:t>
            </a:r>
            <a:endParaRPr lang="ar-IQ"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Viral infections of the </a:t>
            </a:r>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skin:</a:t>
            </a:r>
            <a:endParaRPr lang="ar-IQ"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buNone/>
            </a:pPr>
            <a:r>
              <a:rPr lang="en-US" b="1" dirty="0" smtClean="0">
                <a:solidFill>
                  <a:schemeClr val="accent4"/>
                </a:solidFill>
                <a:effectLst>
                  <a:outerShdw blurRad="38100" dist="38100" dir="2700000" algn="tl">
                    <a:srgbClr val="000000">
                      <a:alpha val="43137"/>
                    </a:srgbClr>
                  </a:outerShdw>
                </a:effectLst>
              </a:rPr>
              <a:t>1- </a:t>
            </a:r>
            <a:r>
              <a:rPr lang="en-US" b="1" dirty="0" smtClean="0">
                <a:solidFill>
                  <a:schemeClr val="accent4"/>
                </a:solidFill>
                <a:effectLst>
                  <a:outerShdw blurRad="38100" dist="38100" dir="2700000" algn="tl">
                    <a:srgbClr val="000000">
                      <a:alpha val="43137"/>
                    </a:srgbClr>
                  </a:outerShdw>
                </a:effectLst>
              </a:rPr>
              <a:t>Herpes simplex virus 1 and 2 (HSV</a:t>
            </a:r>
            <a:r>
              <a:rPr lang="en-US" b="1" dirty="0" smtClean="0">
                <a:solidFill>
                  <a:schemeClr val="accent4"/>
                </a:solidFill>
                <a:effectLst>
                  <a:outerShdw blurRad="38100" dist="38100" dir="2700000" algn="tl">
                    <a:srgbClr val="000000">
                      <a:alpha val="43137"/>
                    </a:srgbClr>
                  </a:outerShdw>
                </a:effectLst>
              </a:rPr>
              <a:t>):</a:t>
            </a:r>
          </a:p>
          <a:p>
            <a:pPr algn="just" rtl="0"/>
            <a:r>
              <a:rPr lang="en-US" dirty="0" smtClean="0"/>
              <a:t>These cause widespread recurrent </a:t>
            </a:r>
            <a:r>
              <a:rPr lang="en-US" dirty="0" err="1" smtClean="0"/>
              <a:t>mucocutaneous</a:t>
            </a:r>
            <a:r>
              <a:rPr lang="en-US" dirty="0" smtClean="0"/>
              <a:t> </a:t>
            </a:r>
            <a:r>
              <a:rPr lang="en-US" dirty="0" smtClean="0"/>
              <a:t>infection; HSV-1 </a:t>
            </a:r>
            <a:r>
              <a:rPr lang="en-US" dirty="0" smtClean="0"/>
              <a:t>typically involves the </a:t>
            </a:r>
            <a:r>
              <a:rPr lang="en-US" dirty="0" err="1" smtClean="0"/>
              <a:t>mucocutaneous</a:t>
            </a:r>
            <a:r>
              <a:rPr lang="en-US" dirty="0" smtClean="0"/>
              <a:t> </a:t>
            </a:r>
            <a:r>
              <a:rPr lang="en-US" dirty="0" smtClean="0"/>
              <a:t>surfaces of </a:t>
            </a:r>
            <a:r>
              <a:rPr lang="en-US" dirty="0" smtClean="0"/>
              <a:t>the head and </a:t>
            </a:r>
            <a:r>
              <a:rPr lang="en-US" dirty="0" smtClean="0"/>
              <a:t>neck, </a:t>
            </a:r>
            <a:r>
              <a:rPr lang="en-US" dirty="0" smtClean="0"/>
              <a:t>whilst HSV-2 </a:t>
            </a:r>
            <a:r>
              <a:rPr lang="en-US" dirty="0" smtClean="0"/>
              <a:t>predominantly involves </a:t>
            </a:r>
            <a:r>
              <a:rPr lang="en-US" dirty="0" smtClean="0"/>
              <a:t>the genital </a:t>
            </a:r>
            <a:r>
              <a:rPr lang="en-US" dirty="0" smtClean="0"/>
              <a:t>mucosa, although </a:t>
            </a:r>
            <a:r>
              <a:rPr lang="en-US" dirty="0" smtClean="0"/>
              <a:t>there is </a:t>
            </a:r>
            <a:r>
              <a:rPr lang="en-US" dirty="0" smtClean="0"/>
              <a:t>overlap.</a:t>
            </a:r>
            <a:endParaRPr lang="ar-IQ"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idx="1"/>
          </p:nvPr>
        </p:nvPicPr>
        <p:blipFill>
          <a:blip r:embed="rId2"/>
          <a:stretch>
            <a:fillRect/>
          </a:stretch>
        </p:blipFill>
        <p:spPr>
          <a:xfrm>
            <a:off x="571472" y="1714488"/>
            <a:ext cx="8286808" cy="3429024"/>
          </a:xfrm>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a:t>
            </a:r>
            <a:r>
              <a:rPr lang="en-US" dirty="0" err="1" smtClean="0"/>
              <a:t>seroprevalence</a:t>
            </a:r>
            <a:r>
              <a:rPr lang="en-US" dirty="0" smtClean="0"/>
              <a:t> of </a:t>
            </a:r>
            <a:r>
              <a:rPr lang="en-US" dirty="0" smtClean="0"/>
              <a:t>HSV-1 is 30–100%, varying by </a:t>
            </a:r>
            <a:r>
              <a:rPr lang="en-US" dirty="0" smtClean="0"/>
              <a:t>socioeconomic status</a:t>
            </a:r>
            <a:r>
              <a:rPr lang="en-US" dirty="0" smtClean="0"/>
              <a:t>, while that of HSV-2 is 20–60%. </a:t>
            </a:r>
            <a:endParaRPr lang="en-US" dirty="0" smtClean="0"/>
          </a:p>
          <a:p>
            <a:pPr algn="just" rtl="0"/>
            <a:r>
              <a:rPr lang="en-US" dirty="0" smtClean="0"/>
              <a:t>Infection </a:t>
            </a:r>
            <a:r>
              <a:rPr lang="en-US" dirty="0" smtClean="0"/>
              <a:t>is </a:t>
            </a:r>
            <a:r>
              <a:rPr lang="en-US" dirty="0" smtClean="0"/>
              <a:t>acquired by </a:t>
            </a:r>
            <a:r>
              <a:rPr lang="en-US" dirty="0" smtClean="0"/>
              <a:t>inoculation of viruses shed by an infected </a:t>
            </a:r>
            <a:r>
              <a:rPr lang="en-US" dirty="0" smtClean="0"/>
              <a:t>individual on </a:t>
            </a:r>
            <a:r>
              <a:rPr lang="en-US" dirty="0" smtClean="0"/>
              <a:t>to a mucosal surface in a susceptible person.</a:t>
            </a:r>
            <a:endParaRPr lang="ar-IQ"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a:t>
            </a:r>
            <a:r>
              <a:rPr lang="en-US" dirty="0" smtClean="0"/>
              <a:t>virus infects </a:t>
            </a:r>
            <a:r>
              <a:rPr lang="en-US" dirty="0" smtClean="0"/>
              <a:t>sensory and autonomic neurons and </a:t>
            </a:r>
            <a:r>
              <a:rPr lang="en-US" dirty="0" smtClean="0"/>
              <a:t>establishes latent </a:t>
            </a:r>
            <a:r>
              <a:rPr lang="en-US" dirty="0" smtClean="0"/>
              <a:t>infection in the nerve ganglia.</a:t>
            </a:r>
          </a:p>
          <a:p>
            <a:pPr algn="just" rtl="0"/>
            <a:r>
              <a:rPr lang="en-US" dirty="0" smtClean="0"/>
              <a:t>Primary infection </a:t>
            </a:r>
            <a:r>
              <a:rPr lang="en-US" dirty="0" smtClean="0"/>
              <a:t>is followed </a:t>
            </a:r>
            <a:r>
              <a:rPr lang="en-US" dirty="0" smtClean="0"/>
              <a:t>by episodes of reactivation throughout life.</a:t>
            </a:r>
            <a:endParaRPr lang="ar-IQ"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a:t>
            </a:r>
            <a:r>
              <a:rPr lang="en-US" b="1" i="1" dirty="0" smtClean="0"/>
              <a:t>features:</a:t>
            </a:r>
            <a:endParaRPr lang="ar-IQ" dirty="0"/>
          </a:p>
        </p:txBody>
      </p:sp>
      <p:sp>
        <p:nvSpPr>
          <p:cNvPr id="3" name="عنصر نائب للمحتوى 2"/>
          <p:cNvSpPr>
            <a:spLocks noGrp="1"/>
          </p:cNvSpPr>
          <p:nvPr>
            <p:ph idx="1"/>
          </p:nvPr>
        </p:nvSpPr>
        <p:spPr/>
        <p:txBody>
          <a:bodyPr/>
          <a:lstStyle/>
          <a:p>
            <a:pPr algn="just" rtl="0"/>
            <a:r>
              <a:rPr lang="en-US" dirty="0" smtClean="0"/>
              <a:t>Primary HSV-1 or 2 infection is more likely to be </a:t>
            </a:r>
            <a:r>
              <a:rPr lang="en-US" dirty="0" smtClean="0"/>
              <a:t>symptomatic later </a:t>
            </a:r>
            <a:r>
              <a:rPr lang="en-US" dirty="0" smtClean="0"/>
              <a:t>in life, causing </a:t>
            </a:r>
            <a:r>
              <a:rPr lang="en-US" dirty="0" err="1" smtClean="0"/>
              <a:t>gingivostomatitis</a:t>
            </a:r>
            <a:r>
              <a:rPr lang="en-US" dirty="0" smtClean="0"/>
              <a:t>, </a:t>
            </a:r>
            <a:r>
              <a:rPr lang="en-US" dirty="0" err="1" smtClean="0"/>
              <a:t>pharyngitis</a:t>
            </a:r>
            <a:r>
              <a:rPr lang="en-US" dirty="0" smtClean="0"/>
              <a:t> or </a:t>
            </a:r>
            <a:r>
              <a:rPr lang="en-US" dirty="0" smtClean="0"/>
              <a:t>painful genital tract lesions. </a:t>
            </a:r>
            <a:endParaRPr lang="en-US" dirty="0" smtClean="0"/>
          </a:p>
          <a:p>
            <a:pPr algn="just" rtl="0"/>
            <a:r>
              <a:rPr lang="en-US" dirty="0" smtClean="0"/>
              <a:t>The primary attack </a:t>
            </a:r>
            <a:r>
              <a:rPr lang="en-US" dirty="0" smtClean="0"/>
              <a:t>may be associated with fever and </a:t>
            </a:r>
            <a:r>
              <a:rPr lang="en-US" dirty="0" smtClean="0"/>
              <a:t>regional </a:t>
            </a:r>
            <a:r>
              <a:rPr lang="en-US" dirty="0" err="1" smtClean="0"/>
              <a:t>lymphadenopathy</a:t>
            </a:r>
            <a:r>
              <a:rPr lang="en-US" dirty="0" smtClean="0"/>
              <a:t>.</a:t>
            </a:r>
            <a:endParaRPr lang="ar-IQ"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Recurrence:</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lgn="just" rtl="0"/>
            <a:r>
              <a:rPr lang="en-US" dirty="0" smtClean="0"/>
              <a:t>Recurrent attacks occur throughout life, most often </a:t>
            </a:r>
            <a:r>
              <a:rPr lang="en-US" dirty="0" smtClean="0"/>
              <a:t>in association </a:t>
            </a:r>
            <a:r>
              <a:rPr lang="en-US" dirty="0" smtClean="0"/>
              <a:t>with concomitant medical illness, </a:t>
            </a:r>
            <a:r>
              <a:rPr lang="en-US" dirty="0" smtClean="0"/>
              <a:t>menstruation, mechanical </a:t>
            </a:r>
            <a:r>
              <a:rPr lang="en-US" dirty="0" smtClean="0"/>
              <a:t>trauma, </a:t>
            </a:r>
            <a:r>
              <a:rPr lang="en-US" dirty="0" err="1" smtClean="0"/>
              <a:t>immunosuppression</a:t>
            </a:r>
            <a:r>
              <a:rPr lang="en-US" dirty="0" smtClean="0"/>
              <a:t>, </a:t>
            </a:r>
            <a:r>
              <a:rPr lang="en-US" dirty="0" smtClean="0"/>
              <a:t>psychological stress </a:t>
            </a:r>
            <a:r>
              <a:rPr lang="en-US" dirty="0" smtClean="0"/>
              <a:t>or, for oral lesions, ultraviolet </a:t>
            </a:r>
            <a:r>
              <a:rPr lang="en-US" dirty="0" smtClean="0"/>
              <a:t>light exposure</a:t>
            </a:r>
            <a:r>
              <a:rPr lang="en-US" dirty="0" smtClean="0"/>
              <a:t>. </a:t>
            </a:r>
            <a:endParaRPr lang="en-US" dirty="0" smtClean="0"/>
          </a:p>
          <a:p>
            <a:pPr algn="just" rtl="0"/>
            <a:r>
              <a:rPr lang="en-US" dirty="0" smtClean="0"/>
              <a:t>HSV </a:t>
            </a:r>
            <a:r>
              <a:rPr lang="en-US" dirty="0" smtClean="0"/>
              <a:t>reactivation in the oral mucosa </a:t>
            </a:r>
            <a:r>
              <a:rPr lang="en-US" dirty="0" smtClean="0"/>
              <a:t>produces the classical ‘cold </a:t>
            </a:r>
            <a:r>
              <a:rPr lang="en-US" dirty="0" smtClean="0"/>
              <a:t>sore’ or ‘herpes </a:t>
            </a:r>
            <a:r>
              <a:rPr lang="en-US" dirty="0" err="1" smtClean="0"/>
              <a:t>labialis</a:t>
            </a:r>
            <a:r>
              <a:rPr lang="en-US" dirty="0" smtClean="0"/>
              <a:t>’.</a:t>
            </a:r>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Complications are rare but include thrombocytopenia and hepatitis. </a:t>
            </a:r>
          </a:p>
          <a:p>
            <a:pPr algn="just" rtl="0"/>
            <a:r>
              <a:rPr lang="en-US" dirty="0" smtClean="0"/>
              <a:t>Encephalitis and </a:t>
            </a:r>
            <a:r>
              <a:rPr lang="en-US" dirty="0" err="1" smtClean="0"/>
              <a:t>haemorrhage</a:t>
            </a:r>
            <a:r>
              <a:rPr lang="en-US" dirty="0" smtClean="0"/>
              <a:t> are occasionally reported. </a:t>
            </a:r>
          </a:p>
          <a:p>
            <a:pPr algn="just" rtl="0"/>
            <a:r>
              <a:rPr lang="en-US" dirty="0" smtClean="0"/>
              <a:t>In adults, arthritis involving hands or knees is relatively common, especially in women.</a:t>
            </a:r>
            <a:endParaRPr lang="ar-IQ"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Prodromal</a:t>
            </a:r>
            <a:r>
              <a:rPr lang="en-US" dirty="0" smtClean="0"/>
              <a:t> </a:t>
            </a:r>
            <a:r>
              <a:rPr lang="en-US" dirty="0" err="1" smtClean="0"/>
              <a:t>hyperaesthesia</a:t>
            </a:r>
            <a:r>
              <a:rPr lang="en-US" dirty="0" smtClean="0"/>
              <a:t> is </a:t>
            </a:r>
            <a:r>
              <a:rPr lang="en-US" dirty="0" smtClean="0"/>
              <a:t>followed by rapid </a:t>
            </a:r>
            <a:r>
              <a:rPr lang="en-US" dirty="0" err="1" smtClean="0"/>
              <a:t>vesiculation</a:t>
            </a:r>
            <a:r>
              <a:rPr lang="en-US" dirty="0" smtClean="0"/>
              <a:t>, </a:t>
            </a:r>
            <a:r>
              <a:rPr lang="en-US" dirty="0" err="1" smtClean="0"/>
              <a:t>pustulation</a:t>
            </a:r>
            <a:r>
              <a:rPr lang="en-US" dirty="0" smtClean="0"/>
              <a:t> and </a:t>
            </a:r>
            <a:r>
              <a:rPr lang="en-US" dirty="0" smtClean="0"/>
              <a:t>crusting. </a:t>
            </a:r>
            <a:endParaRPr lang="en-US" dirty="0" smtClean="0"/>
          </a:p>
          <a:p>
            <a:pPr algn="just" rtl="0"/>
            <a:r>
              <a:rPr lang="en-US" dirty="0" smtClean="0"/>
              <a:t>Recurrent </a:t>
            </a:r>
            <a:r>
              <a:rPr lang="en-US" dirty="0" smtClean="0"/>
              <a:t>HSV genital disease </a:t>
            </a:r>
            <a:r>
              <a:rPr lang="en-US" dirty="0" smtClean="0"/>
              <a:t>is a </a:t>
            </a:r>
            <a:r>
              <a:rPr lang="en-US" dirty="0" smtClean="0"/>
              <a:t>common cause of recurrent painful genital </a:t>
            </a:r>
            <a:r>
              <a:rPr lang="en-US" dirty="0" smtClean="0"/>
              <a:t>ulceration.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An inoculation lesion on the finger gives rise </a:t>
            </a:r>
            <a:r>
              <a:rPr lang="en-US" dirty="0" smtClean="0"/>
              <a:t>to a </a:t>
            </a:r>
            <a:r>
              <a:rPr lang="en-US" dirty="0" err="1" smtClean="0"/>
              <a:t>paronychia</a:t>
            </a:r>
            <a:r>
              <a:rPr lang="en-US" dirty="0" smtClean="0"/>
              <a:t> termed a ‘whitlow’ in contacts of </a:t>
            </a:r>
            <a:r>
              <a:rPr lang="en-US" dirty="0" smtClean="0"/>
              <a:t>patients with </a:t>
            </a:r>
            <a:r>
              <a:rPr lang="en-US" dirty="0" smtClean="0"/>
              <a:t>herpetic </a:t>
            </a:r>
            <a:r>
              <a:rPr lang="en-US" dirty="0" smtClean="0"/>
              <a:t>lesions. </a:t>
            </a:r>
          </a:p>
          <a:p>
            <a:pPr algn="just" rtl="0"/>
            <a:r>
              <a:rPr lang="en-US" dirty="0" smtClean="0"/>
              <a:t>It </a:t>
            </a:r>
            <a:r>
              <a:rPr lang="en-US" dirty="0" smtClean="0"/>
              <a:t>was formerly </a:t>
            </a:r>
            <a:r>
              <a:rPr lang="en-US" dirty="0" smtClean="0"/>
              <a:t>seen in </a:t>
            </a:r>
            <a:r>
              <a:rPr lang="en-US" dirty="0" smtClean="0"/>
              <a:t>health-care workers and dentists, but is prevented </a:t>
            </a:r>
            <a:r>
              <a:rPr lang="en-US" dirty="0" smtClean="0"/>
              <a:t>by protective </a:t>
            </a:r>
            <a:r>
              <a:rPr lang="en-US" dirty="0" smtClean="0"/>
              <a:t>gloves.</a:t>
            </a:r>
            <a:endParaRPr lang="ar-IQ"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Complications:</a:t>
            </a:r>
            <a:endParaRPr lang="ar-IQ" dirty="0"/>
          </a:p>
        </p:txBody>
      </p:sp>
      <p:sp>
        <p:nvSpPr>
          <p:cNvPr id="3" name="عنصر نائب للمحتوى 2"/>
          <p:cNvSpPr>
            <a:spLocks noGrp="1"/>
          </p:cNvSpPr>
          <p:nvPr>
            <p:ph idx="1"/>
          </p:nvPr>
        </p:nvSpPr>
        <p:spPr>
          <a:xfrm>
            <a:off x="928662" y="1571612"/>
            <a:ext cx="7772400" cy="4572000"/>
          </a:xfrm>
        </p:spPr>
        <p:txBody>
          <a:bodyPr>
            <a:normAutofit/>
          </a:bodyPr>
          <a:lstStyle/>
          <a:p>
            <a:pPr algn="just" rtl="0"/>
            <a:r>
              <a:rPr lang="en-US" dirty="0" smtClean="0"/>
              <a:t>Complications include disseminated </a:t>
            </a:r>
            <a:r>
              <a:rPr lang="en-US" dirty="0" err="1" smtClean="0"/>
              <a:t>cutaneous</a:t>
            </a:r>
            <a:r>
              <a:rPr lang="en-US" dirty="0" smtClean="0"/>
              <a:t> </a:t>
            </a:r>
            <a:r>
              <a:rPr lang="en-US" dirty="0" smtClean="0"/>
              <a:t>lesions in </a:t>
            </a:r>
            <a:r>
              <a:rPr lang="en-US" dirty="0" smtClean="0"/>
              <a:t>individuals with underlying dermatological </a:t>
            </a:r>
            <a:r>
              <a:rPr lang="en-US" dirty="0" smtClean="0"/>
              <a:t>diseases </a:t>
            </a:r>
            <a:r>
              <a:rPr lang="pt-BR" dirty="0" smtClean="0"/>
              <a:t>such </a:t>
            </a:r>
            <a:r>
              <a:rPr lang="pt-BR" dirty="0" smtClean="0"/>
              <a:t>as eczema (eczema herpeticum</a:t>
            </a:r>
            <a:r>
              <a:rPr lang="pt-BR" dirty="0" smtClean="0"/>
              <a:t>).</a:t>
            </a:r>
            <a:endParaRPr lang="pt-BR" dirty="0" smtClean="0"/>
          </a:p>
          <a:p>
            <a:pPr algn="just" rtl="0"/>
            <a:r>
              <a:rPr lang="en-US" dirty="0" smtClean="0"/>
              <a:t>Herpes </a:t>
            </a:r>
            <a:r>
              <a:rPr lang="en-US" dirty="0" err="1" smtClean="0"/>
              <a:t>keratitis</a:t>
            </a:r>
            <a:r>
              <a:rPr lang="en-US" dirty="0" smtClean="0"/>
              <a:t> presents with pain and blurring </a:t>
            </a:r>
            <a:r>
              <a:rPr lang="en-US" dirty="0" smtClean="0"/>
              <a:t>of vision</a:t>
            </a:r>
            <a:r>
              <a:rPr lang="en-US" dirty="0" smtClean="0"/>
              <a:t>; characteristic </a:t>
            </a:r>
            <a:r>
              <a:rPr lang="en-US" dirty="0" err="1" smtClean="0"/>
              <a:t>dendritic</a:t>
            </a:r>
            <a:r>
              <a:rPr lang="en-US" dirty="0" smtClean="0"/>
              <a:t> ulcers are visible on </a:t>
            </a:r>
            <a:r>
              <a:rPr lang="en-US" dirty="0" smtClean="0"/>
              <a:t>slit-lamp examination </a:t>
            </a:r>
            <a:r>
              <a:rPr lang="en-US" dirty="0" smtClean="0"/>
              <a:t>and may produce corneal </a:t>
            </a:r>
            <a:r>
              <a:rPr lang="en-US" dirty="0" smtClean="0"/>
              <a:t>scarring and </a:t>
            </a:r>
            <a:r>
              <a:rPr lang="en-US" dirty="0" smtClean="0"/>
              <a:t>permanent visual impairment.</a:t>
            </a:r>
            <a:endParaRPr lang="ar-IQ"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Primary HSV-2 can cause meningitis or </a:t>
            </a:r>
            <a:r>
              <a:rPr lang="en-US" dirty="0" smtClean="0"/>
              <a:t>transverse </a:t>
            </a:r>
            <a:r>
              <a:rPr lang="en-US" dirty="0" err="1" smtClean="0"/>
              <a:t>myelitis</a:t>
            </a:r>
            <a:r>
              <a:rPr lang="en-US" dirty="0" smtClean="0"/>
              <a:t>. </a:t>
            </a:r>
            <a:endParaRPr lang="en-US" dirty="0" smtClean="0"/>
          </a:p>
          <a:p>
            <a:pPr algn="just" rtl="0"/>
            <a:r>
              <a:rPr lang="en-US" dirty="0" smtClean="0"/>
              <a:t>HSV </a:t>
            </a:r>
            <a:r>
              <a:rPr lang="en-US" dirty="0" smtClean="0"/>
              <a:t>is the leading cause of sporadic </a:t>
            </a:r>
            <a:r>
              <a:rPr lang="en-US" dirty="0" smtClean="0"/>
              <a:t>viral encephalitis; </a:t>
            </a:r>
            <a:r>
              <a:rPr lang="en-US" dirty="0" smtClean="0"/>
              <a:t>this serious complication </a:t>
            </a:r>
            <a:r>
              <a:rPr lang="en-US" dirty="0" smtClean="0"/>
              <a:t>may occur </a:t>
            </a:r>
            <a:r>
              <a:rPr lang="en-US" dirty="0" smtClean="0"/>
              <a:t>following either primary or secondary </a:t>
            </a:r>
            <a:r>
              <a:rPr lang="en-US" dirty="0" smtClean="0"/>
              <a:t>disease, usually </a:t>
            </a:r>
            <a:r>
              <a:rPr lang="en-US" dirty="0" smtClean="0"/>
              <a:t>with HSV-1. </a:t>
            </a:r>
            <a:endParaRPr lang="en-US" dirty="0" smtClean="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 </a:t>
            </a:r>
            <a:r>
              <a:rPr lang="en-US" dirty="0" err="1" smtClean="0"/>
              <a:t>haemorrhagic</a:t>
            </a:r>
            <a:r>
              <a:rPr lang="en-US" dirty="0" smtClean="0"/>
              <a:t> </a:t>
            </a:r>
            <a:r>
              <a:rPr lang="en-US" dirty="0" err="1" smtClean="0"/>
              <a:t>necrotising</a:t>
            </a:r>
            <a:r>
              <a:rPr lang="en-US" dirty="0" smtClean="0"/>
              <a:t> temporal lobe </a:t>
            </a:r>
            <a:r>
              <a:rPr lang="en-US" dirty="0" err="1" smtClean="0"/>
              <a:t>cerebritis</a:t>
            </a:r>
            <a:r>
              <a:rPr lang="en-US" dirty="0" smtClean="0"/>
              <a:t> produces temporal lobe epilepsy and altered consciousness/coma.</a:t>
            </a:r>
            <a:endParaRPr lang="ar-IQ" dirty="0" smtClean="0"/>
          </a:p>
          <a:p>
            <a:pPr algn="just" rtl="0"/>
            <a:r>
              <a:rPr lang="en-US" dirty="0" smtClean="0"/>
              <a:t>Without </a:t>
            </a:r>
            <a:r>
              <a:rPr lang="en-US" dirty="0" smtClean="0"/>
              <a:t>treatment, mortality </a:t>
            </a:r>
            <a:r>
              <a:rPr lang="en-US" dirty="0" smtClean="0"/>
              <a:t>is 80%. </a:t>
            </a:r>
            <a:endParaRPr lang="en-US" dirty="0" smtClean="0"/>
          </a:p>
          <a:p>
            <a:pPr algn="just" rtl="0"/>
            <a:r>
              <a:rPr lang="en-US" dirty="0" smtClean="0"/>
              <a:t>HSV </a:t>
            </a:r>
            <a:r>
              <a:rPr lang="en-US" dirty="0" smtClean="0"/>
              <a:t>is also implicated in the </a:t>
            </a:r>
            <a:r>
              <a:rPr lang="en-US" dirty="0" smtClean="0"/>
              <a:t>pathogenesis of </a:t>
            </a:r>
            <a:r>
              <a:rPr lang="en-US" dirty="0" smtClean="0"/>
              <a:t>Bell’s palsy with a lower motor neuron </a:t>
            </a:r>
            <a:r>
              <a:rPr lang="en-US" dirty="0" smtClean="0"/>
              <a:t>VII nerve </a:t>
            </a:r>
            <a:r>
              <a:rPr lang="en-US" dirty="0" smtClean="0"/>
              <a:t>palsy.</a:t>
            </a:r>
            <a:endParaRPr lang="ar-IQ"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Neonatal HSV disease is usually associated </a:t>
            </a:r>
            <a:r>
              <a:rPr lang="en-US" dirty="0" smtClean="0"/>
              <a:t>with primary </a:t>
            </a:r>
            <a:r>
              <a:rPr lang="en-US" dirty="0" smtClean="0"/>
              <a:t>infection of the mother at </a:t>
            </a:r>
            <a:r>
              <a:rPr lang="en-US" dirty="0" smtClean="0"/>
              <a:t>term. </a:t>
            </a:r>
          </a:p>
          <a:p>
            <a:pPr algn="just" rtl="0"/>
            <a:r>
              <a:rPr lang="en-US" dirty="0" smtClean="0"/>
              <a:t>In </a:t>
            </a:r>
            <a:r>
              <a:rPr lang="en-US" dirty="0" smtClean="0"/>
              <a:t>excess of two-thirds of cases develop </a:t>
            </a:r>
            <a:r>
              <a:rPr lang="en-US" dirty="0" smtClean="0"/>
              <a:t>disseminated disease </a:t>
            </a:r>
            <a:r>
              <a:rPr lang="en-US" dirty="0" smtClean="0"/>
              <a:t>with </a:t>
            </a:r>
            <a:r>
              <a:rPr lang="en-US" dirty="0" err="1" smtClean="0"/>
              <a:t>cutaneous</a:t>
            </a:r>
            <a:r>
              <a:rPr lang="en-US" dirty="0" smtClean="0"/>
              <a:t> lesions, hepatitis, </a:t>
            </a:r>
            <a:r>
              <a:rPr lang="en-US" dirty="0" err="1" smtClean="0"/>
              <a:t>pneumonitis</a:t>
            </a:r>
            <a:r>
              <a:rPr lang="en-US" dirty="0" smtClean="0"/>
              <a:t> and </a:t>
            </a:r>
            <a:r>
              <a:rPr lang="en-US" dirty="0" smtClean="0"/>
              <a:t>frequently encephalitis.</a:t>
            </a:r>
            <a:endParaRPr lang="ar-IQ"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Immunocompromised</a:t>
            </a:r>
            <a:r>
              <a:rPr lang="en-US" dirty="0" smtClean="0"/>
              <a:t> hosts can develop </a:t>
            </a:r>
            <a:r>
              <a:rPr lang="en-US" dirty="0" smtClean="0"/>
              <a:t>visceral disease with </a:t>
            </a:r>
            <a:r>
              <a:rPr lang="en-US" dirty="0" err="1" smtClean="0"/>
              <a:t>oesophagitis</a:t>
            </a:r>
            <a:r>
              <a:rPr lang="en-US" dirty="0" smtClean="0"/>
              <a:t>, hepatitis, </a:t>
            </a:r>
            <a:r>
              <a:rPr lang="en-US" dirty="0" err="1" smtClean="0"/>
              <a:t>pneumonitis</a:t>
            </a:r>
            <a:r>
              <a:rPr lang="en-US" dirty="0" smtClean="0"/>
              <a:t>, encephalitis </a:t>
            </a:r>
            <a:r>
              <a:rPr lang="en-US" dirty="0" smtClean="0"/>
              <a:t>or retinitis.</a:t>
            </a:r>
            <a:endParaRPr lang="ar-IQ"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Diagnosis:</a:t>
            </a:r>
            <a:endParaRPr lang="ar-IQ" dirty="0"/>
          </a:p>
        </p:txBody>
      </p:sp>
      <p:sp>
        <p:nvSpPr>
          <p:cNvPr id="3" name="عنصر نائب للمحتوى 2"/>
          <p:cNvSpPr>
            <a:spLocks noGrp="1"/>
          </p:cNvSpPr>
          <p:nvPr>
            <p:ph idx="1"/>
          </p:nvPr>
        </p:nvSpPr>
        <p:spPr>
          <a:xfrm>
            <a:off x="928662" y="1571612"/>
            <a:ext cx="7772400" cy="4572000"/>
          </a:xfrm>
        </p:spPr>
        <p:txBody>
          <a:bodyPr>
            <a:normAutofit/>
          </a:bodyPr>
          <a:lstStyle/>
          <a:p>
            <a:pPr algn="just" rtl="0"/>
            <a:r>
              <a:rPr lang="en-US" dirty="0" smtClean="0"/>
              <a:t>Differentiation from other vesicular eruptions </a:t>
            </a:r>
            <a:r>
              <a:rPr lang="en-US" dirty="0" smtClean="0"/>
              <a:t>is achieved </a:t>
            </a:r>
            <a:r>
              <a:rPr lang="en-US" dirty="0" smtClean="0"/>
              <a:t>by demonstration of virus in vesicular </a:t>
            </a:r>
            <a:r>
              <a:rPr lang="en-US" dirty="0" smtClean="0"/>
              <a:t>fluid by </a:t>
            </a:r>
            <a:r>
              <a:rPr lang="en-US" dirty="0" smtClean="0"/>
              <a:t>direct </a:t>
            </a:r>
            <a:r>
              <a:rPr lang="en-US" dirty="0" err="1" smtClean="0"/>
              <a:t>immunofluorescence</a:t>
            </a:r>
            <a:r>
              <a:rPr lang="en-US" dirty="0" smtClean="0"/>
              <a:t> or culture, or of </a:t>
            </a:r>
            <a:r>
              <a:rPr lang="en-US" dirty="0" smtClean="0"/>
              <a:t>virus DNA </a:t>
            </a:r>
            <a:r>
              <a:rPr lang="en-US" dirty="0" smtClean="0"/>
              <a:t>by PCR. </a:t>
            </a:r>
            <a:endParaRPr lang="en-US" dirty="0" smtClean="0"/>
          </a:p>
          <a:p>
            <a:pPr algn="just" rtl="0"/>
            <a:r>
              <a:rPr lang="en-US" dirty="0" smtClean="0"/>
              <a:t>HSV </a:t>
            </a:r>
            <a:r>
              <a:rPr lang="en-US" dirty="0" smtClean="0"/>
              <a:t>encephalitis is diagnosed by </a:t>
            </a:r>
            <a:r>
              <a:rPr lang="en-US" dirty="0" smtClean="0"/>
              <a:t>detection of </a:t>
            </a:r>
            <a:r>
              <a:rPr lang="en-US" dirty="0" smtClean="0"/>
              <a:t>virus DNA in CSF. </a:t>
            </a:r>
            <a:endParaRPr lang="en-US" dirty="0" smtClean="0"/>
          </a:p>
          <a:p>
            <a:pPr algn="just" rtl="0"/>
            <a:r>
              <a:rPr lang="en-US" dirty="0" smtClean="0"/>
              <a:t>Serology </a:t>
            </a:r>
            <a:r>
              <a:rPr lang="en-US" dirty="0" smtClean="0"/>
              <a:t>is of limited </a:t>
            </a:r>
            <a:r>
              <a:rPr lang="en-US" dirty="0" smtClean="0"/>
              <a:t>value, only </a:t>
            </a:r>
            <a:r>
              <a:rPr lang="en-US" dirty="0" smtClean="0"/>
              <a:t>confirming whether an individual has had </a:t>
            </a:r>
            <a:r>
              <a:rPr lang="en-US" dirty="0" smtClean="0"/>
              <a:t>previous infection</a:t>
            </a:r>
            <a:r>
              <a:rPr lang="en-US" dirty="0" smtClean="0"/>
              <a:t>.</a:t>
            </a:r>
            <a:endParaRPr lang="ar-IQ"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idx="1"/>
          </p:nvPr>
        </p:nvSpPr>
        <p:spPr>
          <a:xfrm>
            <a:off x="928662" y="1571612"/>
            <a:ext cx="7772400" cy="4572000"/>
          </a:xfrm>
        </p:spPr>
        <p:txBody>
          <a:bodyPr>
            <a:normAutofit/>
          </a:bodyPr>
          <a:lstStyle/>
          <a:p>
            <a:pPr algn="just" rtl="0"/>
            <a:r>
              <a:rPr lang="en-US" dirty="0" smtClean="0"/>
              <a:t>The acyclic </a:t>
            </a:r>
            <a:r>
              <a:rPr lang="en-US" dirty="0" err="1" smtClean="0"/>
              <a:t>antivirals</a:t>
            </a:r>
            <a:r>
              <a:rPr lang="en-US" dirty="0" smtClean="0"/>
              <a:t> are the treatment of choice for </a:t>
            </a:r>
            <a:r>
              <a:rPr lang="en-US" dirty="0" smtClean="0"/>
              <a:t>HSV infection. </a:t>
            </a:r>
          </a:p>
          <a:p>
            <a:pPr algn="just" rtl="0"/>
            <a:r>
              <a:rPr lang="en-US" dirty="0" smtClean="0"/>
              <a:t>Therapy </a:t>
            </a:r>
            <a:r>
              <a:rPr lang="en-US" dirty="0" smtClean="0"/>
              <a:t>must </a:t>
            </a:r>
            <a:r>
              <a:rPr lang="en-US" dirty="0" smtClean="0"/>
              <a:t>commence in </a:t>
            </a:r>
            <a:r>
              <a:rPr lang="en-US" dirty="0" smtClean="0"/>
              <a:t>the first 48 hours of clinical disease (</a:t>
            </a:r>
            <a:r>
              <a:rPr lang="en-US" dirty="0" smtClean="0"/>
              <a:t>primary or </a:t>
            </a:r>
            <a:r>
              <a:rPr lang="en-US" dirty="0" smtClean="0"/>
              <a:t>recurrent); thereafter it is unlikely to influence </a:t>
            </a:r>
            <a:r>
              <a:rPr lang="en-US" dirty="0" smtClean="0"/>
              <a:t>clinical outcome</a:t>
            </a:r>
            <a:r>
              <a:rPr lang="en-US" dirty="0" smtClean="0"/>
              <a:t>. </a:t>
            </a:r>
            <a:endParaRPr lang="en-US" dirty="0" smtClean="0"/>
          </a:p>
          <a:p>
            <a:pPr algn="just" rtl="0"/>
            <a:r>
              <a:rPr lang="en-US" dirty="0" smtClean="0"/>
              <a:t>Oral </a:t>
            </a:r>
            <a:r>
              <a:rPr lang="en-US" dirty="0" smtClean="0"/>
              <a:t>lesions in an </a:t>
            </a:r>
            <a:r>
              <a:rPr lang="en-US" dirty="0" err="1" smtClean="0"/>
              <a:t>immunocompetent</a:t>
            </a:r>
            <a:r>
              <a:rPr lang="en-US" dirty="0" smtClean="0"/>
              <a:t> </a:t>
            </a:r>
            <a:r>
              <a:rPr lang="en-US" dirty="0" smtClean="0"/>
              <a:t>individual may </a:t>
            </a:r>
            <a:r>
              <a:rPr lang="en-US" dirty="0" smtClean="0"/>
              <a:t>be treated with topical </a:t>
            </a:r>
            <a:r>
              <a:rPr lang="en-US" dirty="0" err="1" smtClean="0"/>
              <a:t>aciclovir</a:t>
            </a:r>
            <a:r>
              <a:rPr lang="en-US" dirty="0" smtClean="0"/>
              <a:t>.</a:t>
            </a:r>
            <a:endParaRPr lang="ar-IQ"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928662" y="1428736"/>
            <a:ext cx="7772400" cy="4572000"/>
          </a:xfrm>
        </p:spPr>
        <p:txBody>
          <a:bodyPr>
            <a:normAutofit/>
          </a:bodyPr>
          <a:lstStyle/>
          <a:p>
            <a:pPr algn="just" rtl="0"/>
            <a:r>
              <a:rPr lang="en-US" dirty="0" smtClean="0"/>
              <a:t>All </a:t>
            </a:r>
            <a:r>
              <a:rPr lang="en-US" dirty="0" smtClean="0"/>
              <a:t>severe manifestations </a:t>
            </a:r>
            <a:r>
              <a:rPr lang="en-US" dirty="0" smtClean="0"/>
              <a:t>should be treated, regardless of </a:t>
            </a:r>
            <a:r>
              <a:rPr lang="en-US" dirty="0" smtClean="0"/>
              <a:t>the time </a:t>
            </a:r>
            <a:r>
              <a:rPr lang="en-US" dirty="0" smtClean="0"/>
              <a:t>of presentation. </a:t>
            </a:r>
            <a:endParaRPr lang="en-US" dirty="0" smtClean="0"/>
          </a:p>
          <a:p>
            <a:pPr algn="just" rtl="0"/>
            <a:r>
              <a:rPr lang="en-US" dirty="0" smtClean="0"/>
              <a:t>Any </a:t>
            </a:r>
            <a:r>
              <a:rPr lang="en-US" dirty="0" smtClean="0"/>
              <a:t>reasonable suspicion of </a:t>
            </a:r>
            <a:r>
              <a:rPr lang="en-US" dirty="0" smtClean="0"/>
              <a:t>HSV encephalopathy </a:t>
            </a:r>
            <a:r>
              <a:rPr lang="en-US" dirty="0" smtClean="0"/>
              <a:t>is an indication for immediate </a:t>
            </a:r>
            <a:r>
              <a:rPr lang="en-US" dirty="0" smtClean="0"/>
              <a:t>empiric antiviral </a:t>
            </a:r>
            <a:r>
              <a:rPr lang="en-US" dirty="0" smtClean="0"/>
              <a:t>therapy. </a:t>
            </a:r>
            <a:endParaRPr lang="en-US" dirty="0" smtClean="0"/>
          </a:p>
          <a:p>
            <a:pPr algn="just" rtl="0"/>
            <a:r>
              <a:rPr lang="en-US" dirty="0" err="1" smtClean="0"/>
              <a:t>Aciclovir</a:t>
            </a:r>
            <a:r>
              <a:rPr lang="en-US" dirty="0" smtClean="0"/>
              <a:t> </a:t>
            </a:r>
            <a:r>
              <a:rPr lang="en-US" dirty="0" smtClean="0"/>
              <a:t>resistance is </a:t>
            </a:r>
            <a:r>
              <a:rPr lang="en-US" dirty="0" smtClean="0"/>
              <a:t>encountered occasionally </a:t>
            </a:r>
            <a:r>
              <a:rPr lang="en-US" dirty="0" smtClean="0"/>
              <a:t>in </a:t>
            </a:r>
            <a:r>
              <a:rPr lang="en-US" dirty="0" err="1" smtClean="0"/>
              <a:t>immunocompromised</a:t>
            </a:r>
            <a:r>
              <a:rPr lang="en-US" dirty="0" smtClean="0"/>
              <a:t> hosts, in </a:t>
            </a:r>
            <a:r>
              <a:rPr lang="en-US" dirty="0" smtClean="0"/>
              <a:t>which case </a:t>
            </a:r>
            <a:r>
              <a:rPr lang="en-US" dirty="0" err="1" smtClean="0"/>
              <a:t>foscarnet</a:t>
            </a:r>
            <a:r>
              <a:rPr lang="en-US" dirty="0" smtClean="0"/>
              <a:t> is the treatment of choice.</a:t>
            </a: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If </a:t>
            </a:r>
            <a:r>
              <a:rPr lang="en-US" dirty="0" err="1" smtClean="0"/>
              <a:t>transplacental</a:t>
            </a:r>
            <a:r>
              <a:rPr lang="en-US" dirty="0" smtClean="0"/>
              <a:t> infection takes place in the first trimester or later, persistence of the virus is likely and severe congenital disease may result.</a:t>
            </a:r>
          </a:p>
          <a:p>
            <a:pPr algn="just" rtl="0"/>
            <a:r>
              <a:rPr lang="en-US" dirty="0" smtClean="0"/>
              <a:t>Even if normal at birth, the infant has an increased incidence of other diseases developing later, such as diabetes mellitus.</a:t>
            </a:r>
            <a:endParaRPr lang="ar-IQ"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6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Human </a:t>
            </a:r>
            <a:r>
              <a:rPr lang="en-US" sz="3600"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herpesvirus</a:t>
            </a:r>
            <a:r>
              <a:rPr lang="en-US" sz="36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8 (HHV-8</a:t>
            </a:r>
            <a:r>
              <a:rPr lang="en-US" sz="36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IQ" sz="3600"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a:xfrm>
            <a:off x="928662" y="1571612"/>
            <a:ext cx="7772400" cy="4572000"/>
          </a:xfrm>
        </p:spPr>
        <p:txBody>
          <a:bodyPr>
            <a:normAutofit/>
          </a:bodyPr>
          <a:lstStyle/>
          <a:p>
            <a:pPr algn="just" rtl="0"/>
            <a:r>
              <a:rPr lang="en-US" dirty="0" smtClean="0"/>
              <a:t>This </a:t>
            </a:r>
            <a:r>
              <a:rPr lang="en-US" dirty="0" smtClean="0"/>
              <a:t>virus </a:t>
            </a:r>
            <a:r>
              <a:rPr lang="en-US" dirty="0" smtClean="0"/>
              <a:t>causes Kaposi’s </a:t>
            </a:r>
            <a:r>
              <a:rPr lang="en-US" dirty="0" smtClean="0"/>
              <a:t>sarcoma in </a:t>
            </a:r>
            <a:r>
              <a:rPr lang="en-US" dirty="0" smtClean="0"/>
              <a:t>both AIDS-related and endemic </a:t>
            </a:r>
            <a:r>
              <a:rPr lang="en-US" dirty="0" smtClean="0"/>
              <a:t>non-AIDS-related forms. </a:t>
            </a:r>
          </a:p>
          <a:p>
            <a:pPr algn="just" rtl="0"/>
            <a:r>
              <a:rPr lang="en-US" dirty="0" smtClean="0"/>
              <a:t>HHV-8 </a:t>
            </a:r>
            <a:r>
              <a:rPr lang="en-US" dirty="0" smtClean="0"/>
              <a:t>is spread via saliva </a:t>
            </a:r>
            <a:r>
              <a:rPr lang="en-US" dirty="0" smtClean="0"/>
              <a:t>and men </a:t>
            </a:r>
            <a:r>
              <a:rPr lang="en-US" dirty="0" smtClean="0"/>
              <a:t>who have sex with men have increased incidence </a:t>
            </a:r>
            <a:r>
              <a:rPr lang="en-US" dirty="0" smtClean="0"/>
              <a:t>of infection</a:t>
            </a:r>
            <a:r>
              <a:rPr lang="en-US" dirty="0" smtClean="0"/>
              <a:t>. </a:t>
            </a:r>
            <a:endParaRPr lang="en-US" dirty="0" smtClean="0"/>
          </a:p>
          <a:p>
            <a:pPr algn="just" rtl="0"/>
            <a:r>
              <a:rPr lang="en-US" dirty="0" err="1" smtClean="0"/>
              <a:t>Seroprevalence</a:t>
            </a:r>
            <a:r>
              <a:rPr lang="en-US" dirty="0" smtClean="0"/>
              <a:t> </a:t>
            </a:r>
            <a:r>
              <a:rPr lang="en-US" dirty="0" smtClean="0"/>
              <a:t>varies widely, being highest </a:t>
            </a:r>
            <a:r>
              <a:rPr lang="en-US" dirty="0" smtClean="0"/>
              <a:t>in sub-Saharan </a:t>
            </a:r>
            <a:r>
              <a:rPr lang="en-US" dirty="0" smtClean="0"/>
              <a:t>Africa.</a:t>
            </a:r>
            <a:endParaRPr lang="ar-IQ"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HHV-8 also causes two rare </a:t>
            </a:r>
            <a:r>
              <a:rPr lang="en-US" dirty="0" err="1" smtClean="0"/>
              <a:t>haematological</a:t>
            </a:r>
            <a:r>
              <a:rPr lang="en-US" dirty="0" smtClean="0"/>
              <a:t> malignancies</a:t>
            </a:r>
            <a:r>
              <a:rPr lang="en-US" dirty="0" smtClean="0"/>
              <a:t>: primary effusion lymphoma </a:t>
            </a:r>
            <a:r>
              <a:rPr lang="en-US" dirty="0" smtClean="0"/>
              <a:t>and </a:t>
            </a:r>
            <a:r>
              <a:rPr lang="en-US" dirty="0" err="1" smtClean="0"/>
              <a:t>multicentric</a:t>
            </a:r>
            <a:r>
              <a:rPr lang="en-US" dirty="0" smtClean="0"/>
              <a:t> </a:t>
            </a:r>
            <a:r>
              <a:rPr lang="en-US" dirty="0" err="1" smtClean="0"/>
              <a:t>Castleman’s</a:t>
            </a:r>
            <a:r>
              <a:rPr lang="en-US" dirty="0" smtClean="0"/>
              <a:t> disease. </a:t>
            </a:r>
            <a:endParaRPr lang="en-US" dirty="0" smtClean="0"/>
          </a:p>
          <a:p>
            <a:pPr algn="just" rtl="0"/>
            <a:r>
              <a:rPr lang="en-US" dirty="0" smtClean="0"/>
              <a:t>Current </a:t>
            </a:r>
            <a:r>
              <a:rPr lang="en-US" dirty="0" err="1" smtClean="0"/>
              <a:t>antivirals</a:t>
            </a:r>
            <a:r>
              <a:rPr lang="en-US" dirty="0" smtClean="0"/>
              <a:t> </a:t>
            </a:r>
            <a:r>
              <a:rPr lang="en-US" dirty="0" smtClean="0"/>
              <a:t>are not </a:t>
            </a:r>
            <a:r>
              <a:rPr lang="en-US" dirty="0" smtClean="0"/>
              <a:t>effective.</a:t>
            </a:r>
            <a:endParaRPr lang="ar-IQ"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3- </a:t>
            </a:r>
            <a:r>
              <a:rPr lang="en-US"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Enterovirus</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infections:</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buNone/>
            </a:pPr>
            <a:r>
              <a:rPr lang="en-US" b="1" i="1" dirty="0" smtClean="0">
                <a:solidFill>
                  <a:srgbClr val="FF0000"/>
                </a:solidFill>
              </a:rPr>
              <a:t>Hand, foot and mouth </a:t>
            </a:r>
            <a:r>
              <a:rPr lang="en-US" b="1" i="1" dirty="0" smtClean="0">
                <a:solidFill>
                  <a:srgbClr val="FF0000"/>
                </a:solidFill>
              </a:rPr>
              <a:t>disease:</a:t>
            </a:r>
          </a:p>
          <a:p>
            <a:pPr algn="just" rtl="0"/>
            <a:r>
              <a:rPr lang="en-US" dirty="0" smtClean="0"/>
              <a:t>This systemic infection is usually caused by </a:t>
            </a:r>
            <a:r>
              <a:rPr lang="en-US" dirty="0" smtClean="0"/>
              <a:t>Coxsackie viruses </a:t>
            </a:r>
            <a:r>
              <a:rPr lang="en-US" dirty="0" smtClean="0"/>
              <a:t>or occasionally echoviruses. </a:t>
            </a:r>
            <a:endParaRPr lang="en-US" dirty="0" smtClean="0"/>
          </a:p>
          <a:p>
            <a:pPr algn="just" rtl="0"/>
            <a:r>
              <a:rPr lang="en-US" dirty="0" smtClean="0"/>
              <a:t>It </a:t>
            </a:r>
            <a:r>
              <a:rPr lang="en-US" dirty="0" smtClean="0"/>
              <a:t>affects </a:t>
            </a:r>
            <a:r>
              <a:rPr lang="en-US" dirty="0" smtClean="0"/>
              <a:t>children and </a:t>
            </a:r>
            <a:r>
              <a:rPr lang="en-US" dirty="0" smtClean="0"/>
              <a:t>occasionally adults, resulting in local or </a:t>
            </a:r>
            <a:r>
              <a:rPr lang="en-US" dirty="0" smtClean="0"/>
              <a:t>household outbreaks</a:t>
            </a:r>
            <a:r>
              <a:rPr lang="en-US" dirty="0" smtClean="0"/>
              <a:t>, particularly in the summer months.</a:t>
            </a:r>
            <a:endParaRPr lang="ar-IQ"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 relatively </a:t>
            </a:r>
            <a:r>
              <a:rPr lang="en-US" dirty="0" smtClean="0"/>
              <a:t>mild illness with fever and </a:t>
            </a:r>
            <a:r>
              <a:rPr lang="en-US" dirty="0" err="1" smtClean="0"/>
              <a:t>lymphadenopathy</a:t>
            </a:r>
            <a:r>
              <a:rPr lang="en-US" dirty="0" smtClean="0"/>
              <a:t> develops </a:t>
            </a:r>
            <a:r>
              <a:rPr lang="en-US" dirty="0" smtClean="0"/>
              <a:t>after an incubation period of </a:t>
            </a:r>
            <a:r>
              <a:rPr lang="en-US" dirty="0" smtClean="0"/>
              <a:t>approximately 10 </a:t>
            </a:r>
            <a:r>
              <a:rPr lang="en-US" dirty="0" smtClean="0"/>
              <a:t>days; 2–3 days later a painful </a:t>
            </a:r>
            <a:r>
              <a:rPr lang="en-US" dirty="0" err="1" smtClean="0"/>
              <a:t>papular</a:t>
            </a:r>
            <a:r>
              <a:rPr lang="en-US" dirty="0" smtClean="0"/>
              <a:t> or </a:t>
            </a:r>
            <a:r>
              <a:rPr lang="en-US" dirty="0" smtClean="0"/>
              <a:t>vesicular rash </a:t>
            </a:r>
            <a:r>
              <a:rPr lang="en-US" dirty="0" smtClean="0"/>
              <a:t>appears on </a:t>
            </a:r>
            <a:r>
              <a:rPr lang="en-US" dirty="0" err="1" smtClean="0"/>
              <a:t>palmoplantar</a:t>
            </a:r>
            <a:r>
              <a:rPr lang="en-US" dirty="0" smtClean="0"/>
              <a:t> surfaces of hands and</a:t>
            </a:r>
          </a:p>
          <a:p>
            <a:pPr algn="just" rtl="0"/>
            <a:r>
              <a:rPr lang="en-US" dirty="0" smtClean="0"/>
              <a:t>feet, with associated oral lesions on the </a:t>
            </a:r>
            <a:r>
              <a:rPr lang="en-US" dirty="0" err="1" smtClean="0"/>
              <a:t>buccal</a:t>
            </a:r>
            <a:r>
              <a:rPr lang="en-US" dirty="0" smtClean="0"/>
              <a:t> </a:t>
            </a:r>
            <a:r>
              <a:rPr lang="en-US" dirty="0" smtClean="0"/>
              <a:t>mucosa and </a:t>
            </a:r>
            <a:r>
              <a:rPr lang="en-US" dirty="0" smtClean="0"/>
              <a:t>tongue that ulcerate rapidly.</a:t>
            </a:r>
            <a:endParaRPr lang="ar-IQ"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 </a:t>
            </a:r>
            <a:r>
              <a:rPr lang="en-US" dirty="0" err="1" smtClean="0"/>
              <a:t>papular</a:t>
            </a:r>
            <a:r>
              <a:rPr lang="en-US" dirty="0" smtClean="0"/>
              <a:t> </a:t>
            </a:r>
            <a:r>
              <a:rPr lang="en-US" dirty="0" err="1" smtClean="0"/>
              <a:t>erythematous</a:t>
            </a:r>
            <a:r>
              <a:rPr lang="en-US" dirty="0" smtClean="0"/>
              <a:t> rash </a:t>
            </a:r>
            <a:r>
              <a:rPr lang="en-US" dirty="0" smtClean="0"/>
              <a:t>may appear on buttocks and thighs. </a:t>
            </a:r>
            <a:endParaRPr lang="en-US" dirty="0" smtClean="0"/>
          </a:p>
          <a:p>
            <a:pPr algn="just" rtl="0"/>
            <a:r>
              <a:rPr lang="en-US" dirty="0" smtClean="0"/>
              <a:t>Antiviral treatment is </a:t>
            </a:r>
            <a:r>
              <a:rPr lang="en-US" dirty="0" smtClean="0"/>
              <a:t>not available and management consists </a:t>
            </a:r>
            <a:r>
              <a:rPr lang="en-US" dirty="0" smtClean="0"/>
              <a:t>of symptom </a:t>
            </a:r>
            <a:r>
              <a:rPr lang="en-US" dirty="0" smtClean="0"/>
              <a:t>relief with analgesics.</a:t>
            </a:r>
            <a:endParaRPr lang="ar-IQ"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err="1" smtClean="0">
                <a:solidFill>
                  <a:srgbClr val="FF0000"/>
                </a:solidFill>
              </a:rPr>
              <a:t>Herpangina</a:t>
            </a:r>
            <a:r>
              <a:rPr lang="en-US" b="1" i="1" dirty="0" smtClean="0">
                <a:solidFill>
                  <a:srgbClr val="FF0000"/>
                </a:solidFill>
              </a:rPr>
              <a:t>:</a:t>
            </a:r>
            <a:endParaRPr lang="ar-IQ"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This infection, caused by Coxsackie viruses, </a:t>
            </a:r>
            <a:r>
              <a:rPr lang="en-US" dirty="0" smtClean="0"/>
              <a:t>primarily affects </a:t>
            </a:r>
            <a:r>
              <a:rPr lang="en-US" dirty="0" smtClean="0"/>
              <a:t>children and teenagers in the summer months.</a:t>
            </a:r>
          </a:p>
          <a:p>
            <a:pPr algn="just" rtl="0"/>
            <a:r>
              <a:rPr lang="en-US" dirty="0" smtClean="0"/>
              <a:t>It is </a:t>
            </a:r>
            <a:r>
              <a:rPr lang="en-US" dirty="0" err="1" smtClean="0"/>
              <a:t>characterised</a:t>
            </a:r>
            <a:r>
              <a:rPr lang="en-US" dirty="0" smtClean="0"/>
              <a:t> by a small number of vesicles at </a:t>
            </a:r>
            <a:r>
              <a:rPr lang="en-US" dirty="0" smtClean="0"/>
              <a:t>the soft/hard </a:t>
            </a:r>
            <a:r>
              <a:rPr lang="en-US" dirty="0" smtClean="0"/>
              <a:t>palate junction, often associated with </a:t>
            </a:r>
            <a:r>
              <a:rPr lang="en-US" dirty="0" smtClean="0"/>
              <a:t>high fever</a:t>
            </a:r>
            <a:r>
              <a:rPr lang="en-US" dirty="0" smtClean="0"/>
              <a:t>, an extremely sore throat and headache.</a:t>
            </a:r>
            <a:endParaRPr lang="ar-IQ"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lesions </a:t>
            </a:r>
            <a:r>
              <a:rPr lang="en-US" dirty="0" smtClean="0"/>
              <a:t>are short-lived, rupturing after 2–3 days </a:t>
            </a:r>
            <a:r>
              <a:rPr lang="en-US" dirty="0" smtClean="0"/>
              <a:t>and rarely </a:t>
            </a:r>
            <a:r>
              <a:rPr lang="en-US" dirty="0" smtClean="0"/>
              <a:t>persisting for more than 1 week. </a:t>
            </a:r>
            <a:endParaRPr lang="en-US" dirty="0" smtClean="0"/>
          </a:p>
          <a:p>
            <a:pPr algn="just" rtl="0"/>
            <a:r>
              <a:rPr lang="en-US" dirty="0" smtClean="0"/>
              <a:t>Treatment is with </a:t>
            </a:r>
            <a:r>
              <a:rPr lang="en-US" dirty="0" smtClean="0"/>
              <a:t>analgesics if required. </a:t>
            </a:r>
            <a:endParaRPr lang="en-US" dirty="0" smtClean="0"/>
          </a:p>
          <a:p>
            <a:pPr algn="just" rtl="0"/>
            <a:r>
              <a:rPr lang="en-US" dirty="0" smtClean="0"/>
              <a:t>Culture </a:t>
            </a:r>
            <a:r>
              <a:rPr lang="en-US" dirty="0" smtClean="0"/>
              <a:t>of the virus </a:t>
            </a:r>
            <a:r>
              <a:rPr lang="en-US" dirty="0" smtClean="0"/>
              <a:t>from vesicles </a:t>
            </a:r>
            <a:r>
              <a:rPr lang="en-US" dirty="0" smtClean="0"/>
              <a:t>or DNA detection by PCR </a:t>
            </a:r>
            <a:r>
              <a:rPr lang="en-US" dirty="0" smtClean="0"/>
              <a:t>differentiates </a:t>
            </a:r>
            <a:r>
              <a:rPr lang="en-US" dirty="0" err="1" smtClean="0"/>
              <a:t>herpangina</a:t>
            </a:r>
            <a:r>
              <a:rPr lang="en-US" dirty="0" smtClean="0"/>
              <a:t> from </a:t>
            </a:r>
            <a:r>
              <a:rPr lang="en-US" dirty="0" smtClean="0"/>
              <a:t>HSV.</a:t>
            </a:r>
            <a:endParaRPr lang="ar-IQ"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4- Poxviruses</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normAutofit/>
          </a:bodyPr>
          <a:lstStyle/>
          <a:p>
            <a:pPr algn="just" rtl="0"/>
            <a:r>
              <a:rPr lang="en-US" sz="3600" dirty="0" smtClean="0"/>
              <a:t>These DNA viruses are rare but potentially </a:t>
            </a:r>
            <a:r>
              <a:rPr lang="en-US" sz="3600" dirty="0" smtClean="0"/>
              <a:t>important pathogens</a:t>
            </a:r>
            <a:r>
              <a:rPr lang="en-US" sz="3600" dirty="0" smtClean="0"/>
              <a:t>.</a:t>
            </a:r>
            <a:endParaRPr lang="ar-IQ" sz="3600"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a:t>
            </a:r>
            <a:r>
              <a:rPr lang="en-US" b="1" i="1" dirty="0" smtClean="0"/>
              <a:t> Smallpox (</a:t>
            </a:r>
            <a:r>
              <a:rPr lang="en-US" b="1" i="1" dirty="0" err="1" smtClean="0"/>
              <a:t>variola</a:t>
            </a:r>
            <a:r>
              <a:rPr lang="en-US" b="1" i="1" dirty="0" smtClean="0"/>
              <a:t>):</a:t>
            </a:r>
            <a:r>
              <a:rPr lang="en-US" dirty="0" smtClean="0"/>
              <a:t> </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This severe disease, which has high mortality, </a:t>
            </a:r>
            <a:r>
              <a:rPr lang="en-US" dirty="0" smtClean="0"/>
              <a:t>was eradicated </a:t>
            </a:r>
            <a:r>
              <a:rPr lang="en-US" dirty="0" smtClean="0"/>
              <a:t>world-wide by a global vaccination </a:t>
            </a:r>
            <a:r>
              <a:rPr lang="en-US" dirty="0" err="1" smtClean="0"/>
              <a:t>programme</a:t>
            </a:r>
            <a:r>
              <a:rPr lang="en-US" dirty="0" smtClean="0"/>
              <a:t>.</a:t>
            </a:r>
          </a:p>
          <a:p>
            <a:pPr algn="just" rtl="0"/>
            <a:r>
              <a:rPr lang="en-US" dirty="0" smtClean="0"/>
              <a:t>Interest in the disease has re-emerged due </a:t>
            </a:r>
            <a:r>
              <a:rPr lang="en-US" dirty="0" smtClean="0"/>
              <a:t>to its potential as a </a:t>
            </a:r>
            <a:r>
              <a:rPr lang="en-US" dirty="0" err="1" smtClean="0"/>
              <a:t>bioweapon</a:t>
            </a:r>
            <a:r>
              <a:rPr lang="en-US" dirty="0" smtClean="0"/>
              <a:t>. </a:t>
            </a:r>
          </a:p>
          <a:p>
            <a:pPr algn="just" rtl="0"/>
            <a:r>
              <a:rPr lang="en-US" dirty="0" smtClean="0"/>
              <a:t>The virus is spread by the respiratory </a:t>
            </a:r>
            <a:r>
              <a:rPr lang="en-US" dirty="0" smtClean="0"/>
              <a:t>route or contact with lesions, and is </a:t>
            </a:r>
            <a:r>
              <a:rPr lang="en-US" dirty="0" smtClean="0"/>
              <a:t>highly infectious</a:t>
            </a:r>
            <a:r>
              <a:rPr lang="en-US" dirty="0" smtClean="0"/>
              <a:t>.</a:t>
            </a:r>
            <a:endParaRPr lang="ar-IQ"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28662" y="1428736"/>
            <a:ext cx="7772400" cy="4572000"/>
          </a:xfrm>
        </p:spPr>
        <p:txBody>
          <a:bodyPr>
            <a:normAutofit/>
          </a:bodyPr>
          <a:lstStyle/>
          <a:p>
            <a:pPr algn="just" rtl="0"/>
            <a:r>
              <a:rPr lang="en-US" dirty="0" smtClean="0"/>
              <a:t>The incubation period is 7–17 days. </a:t>
            </a:r>
            <a:endParaRPr lang="en-US" dirty="0" smtClean="0"/>
          </a:p>
          <a:p>
            <a:pPr algn="just" rtl="0"/>
            <a:r>
              <a:rPr lang="en-US" dirty="0" smtClean="0"/>
              <a:t>A </a:t>
            </a:r>
            <a:r>
              <a:rPr lang="en-US" dirty="0" err="1" smtClean="0"/>
              <a:t>prodrome</a:t>
            </a:r>
            <a:r>
              <a:rPr lang="en-US" dirty="0" smtClean="0"/>
              <a:t> </a:t>
            </a:r>
            <a:r>
              <a:rPr lang="en-US" dirty="0" smtClean="0"/>
              <a:t>with fever</a:t>
            </a:r>
            <a:r>
              <a:rPr lang="en-US" dirty="0" smtClean="0"/>
              <a:t>, headache and prostration leads in 1–2 days </a:t>
            </a:r>
            <a:r>
              <a:rPr lang="en-US" dirty="0" smtClean="0"/>
              <a:t>to the </a:t>
            </a:r>
            <a:r>
              <a:rPr lang="en-US" dirty="0" smtClean="0"/>
              <a:t>rash, which develops through </a:t>
            </a:r>
            <a:r>
              <a:rPr lang="en-US" dirty="0" err="1" smtClean="0"/>
              <a:t>macules</a:t>
            </a:r>
            <a:r>
              <a:rPr lang="en-US" dirty="0" smtClean="0"/>
              <a:t> and </a:t>
            </a:r>
            <a:r>
              <a:rPr lang="en-US" dirty="0" smtClean="0"/>
              <a:t>papules to </a:t>
            </a:r>
            <a:r>
              <a:rPr lang="en-US" dirty="0" smtClean="0"/>
              <a:t>vesicles and pustules, worst on the face and </a:t>
            </a:r>
            <a:r>
              <a:rPr lang="en-US" dirty="0" smtClean="0"/>
              <a:t>distal extremities</a:t>
            </a:r>
            <a:r>
              <a:rPr lang="en-US" dirty="0" smtClean="0"/>
              <a:t>. </a:t>
            </a:r>
            <a:endParaRPr lang="en-US" dirty="0" smtClean="0"/>
          </a:p>
          <a:p>
            <a:pPr algn="just" rtl="0"/>
            <a:r>
              <a:rPr lang="en-US" dirty="0" smtClean="0"/>
              <a:t>Lesions </a:t>
            </a:r>
            <a:r>
              <a:rPr lang="en-US" dirty="0" smtClean="0"/>
              <a:t>in one area are all at the same </a:t>
            </a:r>
            <a:r>
              <a:rPr lang="en-US" dirty="0" smtClean="0"/>
              <a:t>stage of </a:t>
            </a:r>
            <a:r>
              <a:rPr lang="en-US" dirty="0" smtClean="0"/>
              <a:t>development with no cropping (unlike chickenpox).</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Vaccination can lead to a modified course of disease </a:t>
            </a:r>
            <a:r>
              <a:rPr lang="en-US" dirty="0" smtClean="0"/>
              <a:t>with milder </a:t>
            </a:r>
            <a:r>
              <a:rPr lang="en-US" dirty="0" smtClean="0"/>
              <a:t>rash and lower mortality.</a:t>
            </a:r>
          </a:p>
          <a:p>
            <a:pPr algn="just" rtl="0"/>
            <a:r>
              <a:rPr lang="en-US" dirty="0" smtClean="0"/>
              <a:t>If a case of smallpox is suspected, national </a:t>
            </a:r>
            <a:r>
              <a:rPr lang="en-US" dirty="0" smtClean="0"/>
              <a:t>public health </a:t>
            </a:r>
            <a:r>
              <a:rPr lang="en-US" dirty="0" smtClean="0"/>
              <a:t>authorities must be contacted.</a:t>
            </a:r>
            <a:endParaRPr lang="ar-IQ"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half" idx="1"/>
          </p:nvPr>
        </p:nvSpPr>
        <p:spPr/>
        <p:txBody>
          <a:bodyPr/>
          <a:lstStyle/>
          <a:p>
            <a:pPr algn="just" rtl="0"/>
            <a:r>
              <a:rPr lang="en-US" dirty="0" smtClean="0"/>
              <a:t>Electron </a:t>
            </a:r>
            <a:r>
              <a:rPr lang="en-US" dirty="0" err="1" smtClean="0"/>
              <a:t>micrography</a:t>
            </a:r>
            <a:r>
              <a:rPr lang="en-US" dirty="0" smtClean="0"/>
              <a:t> </a:t>
            </a:r>
            <a:r>
              <a:rPr lang="en-US" dirty="0" smtClean="0"/>
              <a:t>and DNA detection tests (PCR) </a:t>
            </a:r>
            <a:r>
              <a:rPr lang="en-US" dirty="0" smtClean="0"/>
              <a:t>are used </a:t>
            </a:r>
            <a:r>
              <a:rPr lang="en-US" dirty="0" smtClean="0"/>
              <a:t>to confirm smallpox or, using specific primers, </a:t>
            </a:r>
            <a:r>
              <a:rPr lang="en-US" dirty="0" smtClean="0"/>
              <a:t>an alternative poxvirus</a:t>
            </a:r>
            <a:r>
              <a:rPr lang="en-US" dirty="0" smtClean="0"/>
              <a:t>.</a:t>
            </a:r>
            <a:endParaRPr lang="ar-IQ" dirty="0"/>
          </a:p>
        </p:txBody>
      </p:sp>
      <p:pic>
        <p:nvPicPr>
          <p:cNvPr id="6" name="عنصر نائب للمحتوى 5" descr="Capture.PNG"/>
          <p:cNvPicPr>
            <a:picLocks noGrp="1" noChangeAspect="1"/>
          </p:cNvPicPr>
          <p:nvPr>
            <p:ph sz="half" idx="2"/>
          </p:nvPr>
        </p:nvPicPr>
        <p:blipFill>
          <a:blip r:embed="rId2"/>
          <a:stretch>
            <a:fillRect/>
          </a:stretch>
        </p:blipFill>
        <p:spPr>
          <a:xfrm>
            <a:off x="4643438" y="1857364"/>
            <a:ext cx="4038600" cy="3850607"/>
          </a:xfrm>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en-US" dirty="0" smtClean="0"/>
              <a:t>b.</a:t>
            </a:r>
            <a:r>
              <a:rPr lang="en-US" b="1" i="1" dirty="0" smtClean="0"/>
              <a:t> </a:t>
            </a:r>
            <a:r>
              <a:rPr lang="en-US" b="1" i="1" dirty="0" err="1" smtClean="0"/>
              <a:t>Monkeypox</a:t>
            </a:r>
            <a:r>
              <a:rPr lang="en-US" b="1" i="1" dirty="0" smtClean="0"/>
              <a:t>:</a:t>
            </a:r>
            <a:r>
              <a:rPr lang="en-US" dirty="0" smtClean="0"/>
              <a:t> </a:t>
            </a:r>
            <a:endParaRPr lang="ar-IQ" dirty="0"/>
          </a:p>
        </p:txBody>
      </p:sp>
      <p:sp>
        <p:nvSpPr>
          <p:cNvPr id="6" name="عنصر نائب للمحتوى 5"/>
          <p:cNvSpPr>
            <a:spLocks noGrp="1"/>
          </p:cNvSpPr>
          <p:nvPr>
            <p:ph idx="1"/>
          </p:nvPr>
        </p:nvSpPr>
        <p:spPr>
          <a:xfrm>
            <a:off x="857224" y="1643050"/>
            <a:ext cx="7772400" cy="4572000"/>
          </a:xfrm>
        </p:spPr>
        <p:txBody>
          <a:bodyPr>
            <a:normAutofit/>
          </a:bodyPr>
          <a:lstStyle/>
          <a:p>
            <a:pPr algn="just" rtl="0"/>
            <a:r>
              <a:rPr lang="en-US" dirty="0" smtClean="0"/>
              <a:t>Despite the name, the animal reservoirs for this </a:t>
            </a:r>
            <a:r>
              <a:rPr lang="en-US" dirty="0" smtClean="0"/>
              <a:t>virus are </a:t>
            </a:r>
            <a:r>
              <a:rPr lang="en-US" dirty="0" smtClean="0"/>
              <a:t>probably small squirrels and rodents. </a:t>
            </a:r>
            <a:endParaRPr lang="en-US" dirty="0" smtClean="0"/>
          </a:p>
          <a:p>
            <a:pPr algn="just" rtl="0"/>
            <a:r>
              <a:rPr lang="en-US" dirty="0" smtClean="0"/>
              <a:t>It </a:t>
            </a:r>
            <a:r>
              <a:rPr lang="en-US" dirty="0" smtClean="0"/>
              <a:t>causes </a:t>
            </a:r>
            <a:r>
              <a:rPr lang="en-US" dirty="0" smtClean="0"/>
              <a:t>a rare </a:t>
            </a:r>
            <a:r>
              <a:rPr lang="en-US" dirty="0" err="1" smtClean="0"/>
              <a:t>zoonotic</a:t>
            </a:r>
            <a:r>
              <a:rPr lang="en-US" dirty="0" smtClean="0"/>
              <a:t> infection in communities in the </a:t>
            </a:r>
            <a:r>
              <a:rPr lang="en-US" dirty="0" smtClean="0"/>
              <a:t>rainforest belt </a:t>
            </a:r>
            <a:r>
              <a:rPr lang="en-US" dirty="0" smtClean="0"/>
              <a:t>of central Africa, producing a vesicular rash </a:t>
            </a:r>
            <a:r>
              <a:rPr lang="en-US" dirty="0" smtClean="0"/>
              <a:t>indistinguishable from </a:t>
            </a:r>
            <a:r>
              <a:rPr lang="en-US" dirty="0" smtClean="0"/>
              <a:t>smallpox, but differentiated by </a:t>
            </a:r>
            <a:r>
              <a:rPr lang="en-US" dirty="0" smtClean="0"/>
              <a:t>the presence </a:t>
            </a:r>
            <a:r>
              <a:rPr lang="en-US" dirty="0" smtClean="0"/>
              <a:t>of </a:t>
            </a:r>
            <a:r>
              <a:rPr lang="en-US" dirty="0" err="1" smtClean="0"/>
              <a:t>lymphadenopathy</a:t>
            </a:r>
            <a:r>
              <a:rPr lang="en-US" dirty="0" smtClean="0"/>
              <a:t>.</a:t>
            </a:r>
            <a:endParaRPr lang="ar-IQ"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Little </a:t>
            </a:r>
            <a:r>
              <a:rPr lang="en-US" dirty="0" smtClean="0"/>
              <a:t>person-to-person transmission </a:t>
            </a:r>
            <a:r>
              <a:rPr lang="en-US" dirty="0" smtClean="0"/>
              <a:t>occurs. </a:t>
            </a:r>
            <a:endParaRPr lang="en-US" dirty="0" smtClean="0"/>
          </a:p>
          <a:p>
            <a:pPr algn="just" rtl="0"/>
            <a:r>
              <a:rPr lang="en-US" dirty="0" smtClean="0"/>
              <a:t>Recent </a:t>
            </a:r>
            <a:r>
              <a:rPr lang="en-US" dirty="0" smtClean="0"/>
              <a:t>outbreaks outside </a:t>
            </a:r>
            <a:r>
              <a:rPr lang="en-US" dirty="0" smtClean="0"/>
              <a:t>Africa have </a:t>
            </a:r>
            <a:r>
              <a:rPr lang="en-US" dirty="0" smtClean="0"/>
              <a:t>been linked to importation of African animals </a:t>
            </a:r>
            <a:r>
              <a:rPr lang="en-US" dirty="0" smtClean="0"/>
              <a:t>as exotic </a:t>
            </a:r>
            <a:r>
              <a:rPr lang="en-US" dirty="0" smtClean="0"/>
              <a:t>pets. </a:t>
            </a:r>
            <a:endParaRPr lang="en-US" dirty="0" smtClean="0"/>
          </a:p>
          <a:p>
            <a:pPr algn="just" rtl="0"/>
            <a:r>
              <a:rPr lang="en-US" dirty="0" smtClean="0"/>
              <a:t>Diagnosis </a:t>
            </a:r>
            <a:r>
              <a:rPr lang="en-US" dirty="0" smtClean="0"/>
              <a:t>is by EM and/or DNA </a:t>
            </a:r>
            <a:r>
              <a:rPr lang="en-US" dirty="0" smtClean="0"/>
              <a:t>detection (PCR</a:t>
            </a:r>
            <a:r>
              <a:rPr lang="en-US" dirty="0" smtClean="0"/>
              <a:t>).</a:t>
            </a:r>
            <a:endParaRPr lang="ar-IQ"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t>
            </a:r>
            <a:r>
              <a:rPr lang="en-US" b="1" i="1" dirty="0" smtClean="0"/>
              <a:t> </a:t>
            </a:r>
            <a:r>
              <a:rPr lang="en-US" b="1" i="1" dirty="0" smtClean="0"/>
              <a:t>Cowpox:</a:t>
            </a:r>
            <a:endParaRPr lang="ar-IQ" dirty="0"/>
          </a:p>
        </p:txBody>
      </p:sp>
      <p:sp>
        <p:nvSpPr>
          <p:cNvPr id="3" name="عنصر نائب للمحتوى 2"/>
          <p:cNvSpPr>
            <a:spLocks noGrp="1"/>
          </p:cNvSpPr>
          <p:nvPr>
            <p:ph idx="1"/>
          </p:nvPr>
        </p:nvSpPr>
        <p:spPr/>
        <p:txBody>
          <a:bodyPr/>
          <a:lstStyle/>
          <a:p>
            <a:pPr algn="just" rtl="0"/>
            <a:r>
              <a:rPr lang="en-US" dirty="0" smtClean="0"/>
              <a:t>Humans in contact with infected cows develop large </a:t>
            </a:r>
            <a:r>
              <a:rPr lang="en-US" dirty="0" smtClean="0"/>
              <a:t>vesicles, usually </a:t>
            </a:r>
            <a:r>
              <a:rPr lang="en-US" dirty="0" smtClean="0"/>
              <a:t>on the hands or arms and associated </a:t>
            </a:r>
            <a:r>
              <a:rPr lang="en-US" dirty="0" smtClean="0"/>
              <a:t>with fever </a:t>
            </a:r>
            <a:r>
              <a:rPr lang="en-US" dirty="0" smtClean="0"/>
              <a:t>and regional lymphadenitis. </a:t>
            </a:r>
            <a:endParaRPr lang="en-US" dirty="0" smtClean="0"/>
          </a:p>
          <a:p>
            <a:pPr algn="just" rtl="0"/>
            <a:r>
              <a:rPr lang="en-US" dirty="0" smtClean="0"/>
              <a:t>The </a:t>
            </a:r>
            <a:r>
              <a:rPr lang="en-US" dirty="0" smtClean="0"/>
              <a:t>reservoir is </a:t>
            </a:r>
            <a:r>
              <a:rPr lang="en-US" dirty="0" smtClean="0"/>
              <a:t>thought to </a:t>
            </a:r>
            <a:r>
              <a:rPr lang="en-US" dirty="0" smtClean="0"/>
              <a:t>be wild rodents, and the virus also produces </a:t>
            </a:r>
            <a:r>
              <a:rPr lang="en-US" dirty="0" smtClean="0"/>
              <a:t>symptomatic disease </a:t>
            </a:r>
            <a:r>
              <a:rPr lang="en-US" dirty="0" smtClean="0"/>
              <a:t>in cats and a range of other animals.</a:t>
            </a:r>
            <a:endParaRPr lang="ar-IQ"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a:t>
            </a:r>
            <a:r>
              <a:rPr lang="en-US" b="1" i="1" dirty="0" smtClean="0"/>
              <a:t> </a:t>
            </a:r>
            <a:r>
              <a:rPr lang="en-US" b="1" i="1" dirty="0" err="1" smtClean="0"/>
              <a:t>Vaccinia</a:t>
            </a:r>
            <a:r>
              <a:rPr lang="en-US" b="1" i="1" dirty="0" smtClean="0"/>
              <a:t> </a:t>
            </a:r>
            <a:r>
              <a:rPr lang="en-US" b="1" i="1" dirty="0" smtClean="0"/>
              <a:t>virus:</a:t>
            </a:r>
            <a:endParaRPr lang="ar-IQ" dirty="0"/>
          </a:p>
        </p:txBody>
      </p:sp>
      <p:sp>
        <p:nvSpPr>
          <p:cNvPr id="3" name="عنصر نائب للمحتوى 2"/>
          <p:cNvSpPr>
            <a:spLocks noGrp="1"/>
          </p:cNvSpPr>
          <p:nvPr>
            <p:ph idx="1"/>
          </p:nvPr>
        </p:nvSpPr>
        <p:spPr>
          <a:xfrm>
            <a:off x="928662" y="1571612"/>
            <a:ext cx="7772400" cy="4572000"/>
          </a:xfrm>
        </p:spPr>
        <p:txBody>
          <a:bodyPr>
            <a:normAutofit lnSpcReduction="10000"/>
          </a:bodyPr>
          <a:lstStyle/>
          <a:p>
            <a:pPr algn="just" rtl="0"/>
            <a:r>
              <a:rPr lang="en-US" dirty="0" smtClean="0"/>
              <a:t>This laboratory strain is the basis of the existing </a:t>
            </a:r>
            <a:r>
              <a:rPr lang="en-US" dirty="0" smtClean="0"/>
              <a:t>vaccine to </a:t>
            </a:r>
            <a:r>
              <a:rPr lang="en-US" dirty="0" smtClean="0"/>
              <a:t>prevent smallpox. </a:t>
            </a:r>
            <a:endParaRPr lang="en-US" dirty="0" smtClean="0"/>
          </a:p>
          <a:p>
            <a:pPr algn="just" rtl="0"/>
            <a:r>
              <a:rPr lang="en-US" dirty="0" smtClean="0"/>
              <a:t>Widespread </a:t>
            </a:r>
            <a:r>
              <a:rPr lang="en-US" dirty="0" smtClean="0"/>
              <a:t>vaccination is no </a:t>
            </a:r>
            <a:r>
              <a:rPr lang="en-US" dirty="0" smtClean="0"/>
              <a:t>longer recommended </a:t>
            </a:r>
            <a:r>
              <a:rPr lang="en-US" dirty="0" smtClean="0"/>
              <a:t>due to the likelihood of local </a:t>
            </a:r>
            <a:r>
              <a:rPr lang="en-US" dirty="0" smtClean="0"/>
              <a:t>spread from </a:t>
            </a:r>
            <a:r>
              <a:rPr lang="en-US" dirty="0" smtClean="0"/>
              <a:t>the vaccination site (potentially </a:t>
            </a:r>
            <a:r>
              <a:rPr lang="en-US" dirty="0" smtClean="0"/>
              <a:t>life-threatening in </a:t>
            </a:r>
            <a:r>
              <a:rPr lang="en-US" dirty="0" smtClean="0"/>
              <a:t>those with eczema (eczema </a:t>
            </a:r>
            <a:r>
              <a:rPr lang="en-US" dirty="0" err="1" smtClean="0"/>
              <a:t>vaccinatum</a:t>
            </a:r>
            <a:r>
              <a:rPr lang="en-US" dirty="0" smtClean="0"/>
              <a:t>) or </a:t>
            </a:r>
            <a:r>
              <a:rPr lang="en-US" dirty="0" smtClean="0"/>
              <a:t>immune deficiency</a:t>
            </a:r>
            <a:r>
              <a:rPr lang="en-US" dirty="0" smtClean="0"/>
              <a:t>) and of encephalitis. </a:t>
            </a:r>
            <a:endParaRPr lang="en-US" dirty="0" smtClean="0"/>
          </a:p>
          <a:p>
            <a:pPr algn="just" rtl="0"/>
            <a:r>
              <a:rPr lang="en-US" dirty="0" smtClean="0"/>
              <a:t>However</a:t>
            </a:r>
            <a:r>
              <a:rPr lang="en-US" dirty="0" smtClean="0"/>
              <a:t>, </a:t>
            </a:r>
            <a:r>
              <a:rPr lang="en-US" dirty="0" smtClean="0"/>
              <a:t>vaccination may </a:t>
            </a:r>
            <a:r>
              <a:rPr lang="en-US" dirty="0" smtClean="0"/>
              <a:t>still be recommended for key medical staff.</a:t>
            </a:r>
            <a:endParaRPr lang="ar-IQ"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a:t>
            </a:r>
            <a:r>
              <a:rPr lang="en-US" b="1" i="1" dirty="0" smtClean="0"/>
              <a:t> </a:t>
            </a:r>
            <a:r>
              <a:rPr lang="en-US" b="1" i="1" dirty="0" err="1" smtClean="0"/>
              <a:t>Orf</a:t>
            </a:r>
            <a:r>
              <a:rPr lang="en-US" b="1" i="1" dirty="0" smtClean="0"/>
              <a:t>:</a:t>
            </a:r>
            <a:endParaRPr lang="ar-IQ" dirty="0"/>
          </a:p>
        </p:txBody>
      </p:sp>
      <p:sp>
        <p:nvSpPr>
          <p:cNvPr id="3" name="عنصر نائب للمحتوى 2"/>
          <p:cNvSpPr>
            <a:spLocks noGrp="1"/>
          </p:cNvSpPr>
          <p:nvPr>
            <p:ph idx="1"/>
          </p:nvPr>
        </p:nvSpPr>
        <p:spPr/>
        <p:txBody>
          <a:bodyPr/>
          <a:lstStyle/>
          <a:p>
            <a:pPr algn="just" rtl="0"/>
            <a:r>
              <a:rPr lang="en-US" dirty="0" err="1" smtClean="0"/>
              <a:t>Orf</a:t>
            </a:r>
            <a:r>
              <a:rPr lang="en-US" dirty="0" smtClean="0"/>
              <a:t> is an occupational hazard for those who work </a:t>
            </a:r>
            <a:r>
              <a:rPr lang="en-US" dirty="0" smtClean="0"/>
              <a:t>with </a:t>
            </a:r>
            <a:r>
              <a:rPr lang="en-US" dirty="0" smtClean="0"/>
              <a:t>sheep and goats, which transmit a </a:t>
            </a:r>
            <a:r>
              <a:rPr lang="en-US" dirty="0" err="1" smtClean="0"/>
              <a:t>parapoxvirus</a:t>
            </a:r>
            <a:r>
              <a:rPr lang="en-US" dirty="0" smtClean="0"/>
              <a:t>. </a:t>
            </a:r>
          </a:p>
          <a:p>
            <a:pPr algn="just" rtl="0"/>
            <a:r>
              <a:rPr lang="en-US" dirty="0" smtClean="0"/>
              <a:t>Inoculation of the virus, usually into the skin of a finger, causes significant inflammation and necrosis which </a:t>
            </a:r>
            <a:r>
              <a:rPr lang="en-US" dirty="0" smtClean="0"/>
              <a:t>usually </a:t>
            </a:r>
            <a:r>
              <a:rPr lang="en-US" dirty="0" smtClean="0"/>
              <a:t>resolve within 2–6 weeks.</a:t>
            </a:r>
            <a:endParaRPr lang="ar-IQ"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No specific treatment </a:t>
            </a:r>
            <a:r>
              <a:rPr lang="en-US" dirty="0" smtClean="0"/>
              <a:t>is </a:t>
            </a:r>
            <a:r>
              <a:rPr lang="en-US" dirty="0" smtClean="0"/>
              <a:t>available, unless there is evidence of secondary infection. </a:t>
            </a:r>
            <a:endParaRPr lang="en-US" dirty="0" smtClean="0"/>
          </a:p>
          <a:p>
            <a:pPr algn="just" rtl="0"/>
            <a:r>
              <a:rPr lang="en-US" dirty="0" err="1" smtClean="0"/>
              <a:t>Erythema</a:t>
            </a:r>
            <a:r>
              <a:rPr lang="en-US" dirty="0" smtClean="0"/>
              <a:t> </a:t>
            </a:r>
            <a:r>
              <a:rPr lang="en-US" dirty="0" err="1" smtClean="0"/>
              <a:t>multiforme</a:t>
            </a:r>
            <a:r>
              <a:rPr lang="en-US" dirty="0" smtClean="0"/>
              <a:t> </a:t>
            </a:r>
            <a:r>
              <a:rPr lang="en-US" dirty="0" smtClean="0"/>
              <a:t>can be provoked by </a:t>
            </a:r>
            <a:r>
              <a:rPr lang="en-US" dirty="0" err="1" smtClean="0"/>
              <a:t>orf</a:t>
            </a:r>
            <a:r>
              <a:rPr lang="en-US" dirty="0" smtClean="0"/>
              <a:t> </a:t>
            </a:r>
            <a:r>
              <a:rPr lang="en-US" dirty="0" smtClean="0"/>
              <a:t>infection.</a:t>
            </a:r>
            <a:endParaRPr lang="ar-IQ"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a:t>
            </a:r>
            <a:r>
              <a:rPr lang="en-US" b="1" i="1" dirty="0" smtClean="0"/>
              <a:t> </a:t>
            </a:r>
            <a:r>
              <a:rPr lang="en-US" b="1" i="1" dirty="0" err="1" smtClean="0"/>
              <a:t>Molluscum</a:t>
            </a:r>
            <a:r>
              <a:rPr lang="en-US" b="1" i="1" dirty="0" smtClean="0"/>
              <a:t> </a:t>
            </a:r>
            <a:r>
              <a:rPr lang="en-US" b="1" i="1" dirty="0" err="1" smtClean="0"/>
              <a:t>contagiosum</a:t>
            </a:r>
            <a:r>
              <a:rPr lang="en-US" b="1" i="1" dirty="0" smtClean="0"/>
              <a:t>:</a:t>
            </a:r>
            <a:endParaRPr lang="ar-IQ" dirty="0"/>
          </a:p>
        </p:txBody>
      </p:sp>
      <p:sp>
        <p:nvSpPr>
          <p:cNvPr id="3" name="عنصر نائب للمحتوى 2"/>
          <p:cNvSpPr>
            <a:spLocks noGrp="1"/>
          </p:cNvSpPr>
          <p:nvPr>
            <p:ph idx="1"/>
          </p:nvPr>
        </p:nvSpPr>
        <p:spPr/>
        <p:txBody>
          <a:bodyPr/>
          <a:lstStyle/>
          <a:p>
            <a:pPr algn="just" rtl="0"/>
            <a:r>
              <a:rPr lang="en-US" dirty="0" err="1" smtClean="0"/>
              <a:t>Molluscum</a:t>
            </a:r>
            <a:r>
              <a:rPr lang="en-US" dirty="0" smtClean="0"/>
              <a:t> </a:t>
            </a:r>
            <a:r>
              <a:rPr lang="en-US" dirty="0" err="1" smtClean="0"/>
              <a:t>contagiosum</a:t>
            </a:r>
            <a:r>
              <a:rPr lang="en-US" dirty="0" smtClean="0"/>
              <a:t> is a common </a:t>
            </a:r>
            <a:r>
              <a:rPr lang="en-US" dirty="0" err="1" smtClean="0"/>
              <a:t>cutaneous</a:t>
            </a:r>
            <a:r>
              <a:rPr lang="en-US" dirty="0" smtClean="0"/>
              <a:t> infection with a poxvirus. </a:t>
            </a:r>
            <a:endParaRPr lang="en-US" dirty="0" smtClean="0"/>
          </a:p>
          <a:p>
            <a:pPr algn="just" rtl="0"/>
            <a:r>
              <a:rPr lang="en-US" dirty="0" smtClean="0"/>
              <a:t>It </a:t>
            </a:r>
            <a:r>
              <a:rPr lang="en-US" dirty="0" smtClean="0"/>
              <a:t>can affect any age group but </a:t>
            </a:r>
            <a:r>
              <a:rPr lang="en-US" dirty="0" smtClean="0"/>
              <a:t>usually </a:t>
            </a:r>
            <a:r>
              <a:rPr lang="en-US" dirty="0" smtClean="0"/>
              <a:t>targets children over the age of 1 year. </a:t>
            </a:r>
            <a:endParaRPr lang="en-US" dirty="0" smtClean="0"/>
          </a:p>
          <a:p>
            <a:pPr algn="just" rtl="0"/>
            <a:r>
              <a:rPr lang="en-US" dirty="0" smtClean="0"/>
              <a:t>The prevalence </a:t>
            </a:r>
            <a:r>
              <a:rPr lang="en-US" dirty="0" smtClean="0"/>
              <a:t>is also high in individuals who are </a:t>
            </a:r>
            <a:r>
              <a:rPr lang="en-US" dirty="0" err="1" smtClean="0"/>
              <a:t>immunosuppressed</a:t>
            </a:r>
            <a:r>
              <a:rPr lang="en-US" dirty="0" smtClean="0"/>
              <a:t>. </a:t>
            </a:r>
            <a:endParaRPr lang="ar-IQ"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classic lesion is a dome-shaped, ‘</a:t>
            </a:r>
            <a:r>
              <a:rPr lang="en-US" dirty="0" err="1" smtClean="0"/>
              <a:t>umbilicated</a:t>
            </a:r>
            <a:r>
              <a:rPr lang="en-US" dirty="0" smtClean="0"/>
              <a:t>’, skin-</a:t>
            </a:r>
            <a:r>
              <a:rPr lang="en-US" dirty="0" err="1" smtClean="0"/>
              <a:t>coloured</a:t>
            </a:r>
            <a:r>
              <a:rPr lang="en-US" dirty="0" smtClean="0"/>
              <a:t> papule with a central </a:t>
            </a:r>
            <a:r>
              <a:rPr lang="en-US" dirty="0" err="1" smtClean="0"/>
              <a:t>punctum</a:t>
            </a:r>
            <a:r>
              <a:rPr lang="en-US" dirty="0" smtClean="0"/>
              <a:t>. </a:t>
            </a:r>
          </a:p>
          <a:p>
            <a:pPr algn="just" rtl="0"/>
            <a:r>
              <a:rPr lang="en-US" dirty="0" smtClean="0"/>
              <a:t>The </a:t>
            </a:r>
            <a:r>
              <a:rPr lang="en-US" dirty="0" smtClean="0"/>
              <a:t>lesions tend to be multiple and are </a:t>
            </a:r>
            <a:r>
              <a:rPr lang="en-US" dirty="0" smtClean="0"/>
              <a:t>often found </a:t>
            </a:r>
            <a:r>
              <a:rPr lang="en-US" dirty="0" smtClean="0"/>
              <a:t>in sites of apposition such as the side of the chest </a:t>
            </a:r>
            <a:r>
              <a:rPr lang="en-US" dirty="0" smtClean="0"/>
              <a:t>and </a:t>
            </a:r>
            <a:r>
              <a:rPr lang="en-US" dirty="0" smtClean="0"/>
              <a:t>the inner arm; they resolve spontaneously but can </a:t>
            </a:r>
            <a:r>
              <a:rPr lang="en-US" dirty="0" smtClean="0"/>
              <a:t>take </a:t>
            </a:r>
            <a:r>
              <a:rPr lang="en-US" dirty="0" smtClean="0"/>
              <a:t>several months to do so.</a:t>
            </a:r>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Diagnosis:</a:t>
            </a:r>
            <a:br>
              <a:rPr lang="en-US" b="1" i="1" dirty="0" smtClean="0"/>
            </a:b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Laboratory confirmation of rubella is required if there has been contact with a pregnant woman. </a:t>
            </a:r>
          </a:p>
          <a:p>
            <a:pPr algn="just" rtl="0"/>
            <a:r>
              <a:rPr lang="en-US" dirty="0" smtClean="0"/>
              <a:t>This is achieved either by detection of rubella </a:t>
            </a:r>
            <a:r>
              <a:rPr lang="en-US" dirty="0" err="1" smtClean="0"/>
              <a:t>IgM</a:t>
            </a:r>
            <a:r>
              <a:rPr lang="en-US" dirty="0" smtClean="0"/>
              <a:t> in serum or by </a:t>
            </a:r>
            <a:r>
              <a:rPr lang="en-US" dirty="0" err="1" smtClean="0"/>
              <a:t>IgG</a:t>
            </a:r>
            <a:r>
              <a:rPr lang="en-US" dirty="0" smtClean="0"/>
              <a:t> </a:t>
            </a:r>
            <a:r>
              <a:rPr lang="en-US" dirty="0" err="1" smtClean="0"/>
              <a:t>seroconversion</a:t>
            </a:r>
            <a:r>
              <a:rPr lang="en-US" dirty="0" smtClean="0"/>
              <a:t>. </a:t>
            </a:r>
          </a:p>
          <a:p>
            <a:pPr algn="just" rtl="0"/>
            <a:r>
              <a:rPr lang="en-US" dirty="0" smtClean="0"/>
              <a:t>In the exposed pregnant woman, absence of rubella-specific </a:t>
            </a:r>
            <a:r>
              <a:rPr lang="en-US" dirty="0" err="1" smtClean="0"/>
              <a:t>IgG</a:t>
            </a:r>
            <a:r>
              <a:rPr lang="en-US" dirty="0" smtClean="0"/>
              <a:t> confirms the potential for congenital infection.</a:t>
            </a:r>
            <a:endParaRPr lang="ar-IQ"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Prior to resolution, they </a:t>
            </a:r>
            <a:r>
              <a:rPr lang="en-US" dirty="0" smtClean="0"/>
              <a:t>often </a:t>
            </a:r>
            <a:r>
              <a:rPr lang="en-US" dirty="0" smtClean="0"/>
              <a:t>become inflamed and may leave small, discrete, </a:t>
            </a:r>
            <a:r>
              <a:rPr lang="en-US" dirty="0" smtClean="0"/>
              <a:t>depressed </a:t>
            </a:r>
            <a:r>
              <a:rPr lang="en-US" dirty="0" smtClean="0"/>
              <a:t>scars. </a:t>
            </a:r>
            <a:endParaRPr lang="en-US" dirty="0" smtClean="0"/>
          </a:p>
          <a:p>
            <a:pPr algn="just" rtl="0"/>
            <a:r>
              <a:rPr lang="en-US" dirty="0" smtClean="0"/>
              <a:t>A </a:t>
            </a:r>
            <a:r>
              <a:rPr lang="en-US" dirty="0" smtClean="0"/>
              <a:t>wide range of treatments has been </a:t>
            </a:r>
            <a:r>
              <a:rPr lang="en-US" dirty="0" smtClean="0"/>
              <a:t>tried </a:t>
            </a:r>
            <a:r>
              <a:rPr lang="en-US" dirty="0" smtClean="0"/>
              <a:t>but none is very effective and they can be painful; no treatment is an acceptable option.</a:t>
            </a:r>
            <a:endParaRPr lang="ar-IQ"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Individual lesions </a:t>
            </a:r>
            <a:r>
              <a:rPr lang="en-US" dirty="0" smtClean="0"/>
              <a:t>can be removed by curettage under local </a:t>
            </a:r>
            <a:r>
              <a:rPr lang="en-US" dirty="0" err="1" smtClean="0"/>
              <a:t>anaesthetic</a:t>
            </a:r>
            <a:r>
              <a:rPr lang="en-US" dirty="0" smtClean="0"/>
              <a:t> but the lesions are commonly multiple. </a:t>
            </a:r>
            <a:endParaRPr lang="en-US" dirty="0" smtClean="0"/>
          </a:p>
          <a:p>
            <a:pPr algn="just" rtl="0"/>
            <a:r>
              <a:rPr lang="en-US" dirty="0" smtClean="0"/>
              <a:t>Gentle squeezing </a:t>
            </a:r>
            <a:r>
              <a:rPr lang="en-US" dirty="0" smtClean="0"/>
              <a:t>with forceps after bathing can stimulate </a:t>
            </a:r>
            <a:r>
              <a:rPr lang="en-US" dirty="0" smtClean="0"/>
              <a:t>regression</a:t>
            </a:r>
            <a:r>
              <a:rPr lang="en-US" dirty="0" smtClean="0"/>
              <a:t>.</a:t>
            </a:r>
            <a:endParaRPr lang="ar-IQ"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28662" y="1571612"/>
            <a:ext cx="7772400" cy="4572000"/>
          </a:xfrm>
        </p:spPr>
        <p:txBody>
          <a:bodyPr/>
          <a:lstStyle/>
          <a:p>
            <a:pPr algn="just" rtl="0"/>
            <a:r>
              <a:rPr lang="en-US" dirty="0" smtClean="0"/>
              <a:t>Topically applied chemicals such as salicylic acid (topical 5% acidified nitrite co-applied with </a:t>
            </a:r>
            <a:r>
              <a:rPr lang="en-US" dirty="0" smtClean="0"/>
              <a:t>5</a:t>
            </a:r>
            <a:r>
              <a:rPr lang="en-US" dirty="0" smtClean="0"/>
              <a:t>% salicylic acid), </a:t>
            </a:r>
            <a:r>
              <a:rPr lang="en-US" dirty="0" err="1" smtClean="0"/>
              <a:t>podophyllin</a:t>
            </a:r>
            <a:r>
              <a:rPr lang="en-US" dirty="0" smtClean="0"/>
              <a:t> (topical 0.5% </a:t>
            </a:r>
            <a:r>
              <a:rPr lang="en-US" dirty="0" err="1" smtClean="0"/>
              <a:t>podophyllotoxin</a:t>
            </a:r>
            <a:r>
              <a:rPr lang="en-US" dirty="0" smtClean="0"/>
              <a:t>) and </a:t>
            </a:r>
            <a:r>
              <a:rPr lang="en-US" dirty="0" err="1" smtClean="0"/>
              <a:t>trichloroacetic</a:t>
            </a:r>
            <a:r>
              <a:rPr lang="en-US" dirty="0" smtClean="0"/>
              <a:t> acid cause marked inflammation and results vary. </a:t>
            </a:r>
            <a:endParaRPr lang="en-US" dirty="0" smtClean="0"/>
          </a:p>
          <a:p>
            <a:pPr algn="just" rtl="0"/>
            <a:r>
              <a:rPr lang="en-US" dirty="0" err="1" smtClean="0"/>
              <a:t>Cryotherapy</a:t>
            </a:r>
            <a:r>
              <a:rPr lang="en-US" dirty="0" smtClean="0"/>
              <a:t> </a:t>
            </a:r>
            <a:r>
              <a:rPr lang="en-US" dirty="0" smtClean="0"/>
              <a:t>can be tried but is </a:t>
            </a:r>
            <a:r>
              <a:rPr lang="en-US" dirty="0" smtClean="0"/>
              <a:t>not </a:t>
            </a:r>
            <a:r>
              <a:rPr lang="en-US" dirty="0" smtClean="0"/>
              <a:t>as effective as gentle squeezing.</a:t>
            </a:r>
            <a:endParaRPr lang="ar-IQ"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Physical </a:t>
            </a:r>
            <a:r>
              <a:rPr lang="en-US" dirty="0" smtClean="0"/>
              <a:t>occlusion </a:t>
            </a:r>
            <a:r>
              <a:rPr lang="en-US" dirty="0" smtClean="0"/>
              <a:t>with </a:t>
            </a:r>
            <a:r>
              <a:rPr lang="en-US" dirty="0" smtClean="0"/>
              <a:t>duct tape is advocated by some groups. </a:t>
            </a:r>
            <a:endParaRPr lang="en-US" dirty="0" smtClean="0"/>
          </a:p>
          <a:p>
            <a:pPr algn="just" rtl="0"/>
            <a:r>
              <a:rPr lang="en-US" dirty="0" smtClean="0"/>
              <a:t>Topical 5</a:t>
            </a:r>
            <a:r>
              <a:rPr lang="en-US" dirty="0" smtClean="0"/>
              <a:t>% </a:t>
            </a:r>
            <a:r>
              <a:rPr lang="en-US" dirty="0" err="1" smtClean="0"/>
              <a:t>imiquimod</a:t>
            </a:r>
            <a:r>
              <a:rPr lang="en-US" dirty="0" smtClean="0"/>
              <a:t> cream has recently been shown to be </a:t>
            </a:r>
            <a:r>
              <a:rPr lang="en-US" dirty="0" smtClean="0"/>
              <a:t>effective</a:t>
            </a:r>
            <a:endParaRPr lang="ar-IQ"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Gastrointestinal viral </a:t>
            </a:r>
            <a:r>
              <a:rPr lang="en-US"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infections:</a:t>
            </a:r>
            <a:endParaRPr lang="ar-IQ" sz="36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buNone/>
            </a:pPr>
            <a:r>
              <a:rPr lang="en-US" b="1" dirty="0" smtClean="0">
                <a:solidFill>
                  <a:schemeClr val="accent4"/>
                </a:solidFill>
              </a:rPr>
              <a:t>1- </a:t>
            </a:r>
            <a:r>
              <a:rPr lang="en-US" b="1" dirty="0" err="1" smtClean="0">
                <a:solidFill>
                  <a:schemeClr val="accent4"/>
                </a:solidFill>
              </a:rPr>
              <a:t>Norovirus</a:t>
            </a:r>
            <a:r>
              <a:rPr lang="en-US" b="1" dirty="0" smtClean="0">
                <a:solidFill>
                  <a:schemeClr val="accent4"/>
                </a:solidFill>
              </a:rPr>
              <a:t> </a:t>
            </a:r>
            <a:r>
              <a:rPr lang="en-US" b="1" dirty="0" smtClean="0">
                <a:solidFill>
                  <a:schemeClr val="accent4"/>
                </a:solidFill>
              </a:rPr>
              <a:t>(Norwalk agent</a:t>
            </a:r>
            <a:r>
              <a:rPr lang="en-US" b="1" dirty="0" smtClean="0">
                <a:solidFill>
                  <a:schemeClr val="accent4"/>
                </a:solidFill>
              </a:rPr>
              <a:t>):</a:t>
            </a:r>
          </a:p>
          <a:p>
            <a:pPr algn="just" rtl="0"/>
            <a:r>
              <a:rPr lang="en-US" dirty="0" err="1" smtClean="0"/>
              <a:t>Noroviruses</a:t>
            </a:r>
            <a:r>
              <a:rPr lang="en-US" dirty="0" smtClean="0"/>
              <a:t> have been associated with outbreaks </a:t>
            </a:r>
            <a:r>
              <a:rPr lang="en-US" dirty="0" smtClean="0"/>
              <a:t>of gastroenteritis </a:t>
            </a:r>
            <a:r>
              <a:rPr lang="en-US" dirty="0" smtClean="0"/>
              <a:t>in closed communities such as </a:t>
            </a:r>
            <a:r>
              <a:rPr lang="en-US" dirty="0" smtClean="0"/>
              <a:t>long-stay hospital </a:t>
            </a:r>
            <a:r>
              <a:rPr lang="en-US" dirty="0" smtClean="0"/>
              <a:t>wards, cruise ships and military camps. </a:t>
            </a:r>
            <a:endParaRPr lang="en-US" dirty="0" smtClean="0"/>
          </a:p>
          <a:p>
            <a:pPr algn="just" rtl="0"/>
            <a:r>
              <a:rPr lang="en-US" dirty="0" smtClean="0"/>
              <a:t>Food handlers </a:t>
            </a:r>
            <a:r>
              <a:rPr lang="en-US" dirty="0" smtClean="0"/>
              <a:t>may also transmit this virus, which is </a:t>
            </a:r>
            <a:r>
              <a:rPr lang="en-US" dirty="0" smtClean="0"/>
              <a:t>relatively resistant </a:t>
            </a:r>
            <a:r>
              <a:rPr lang="en-US" dirty="0" smtClean="0"/>
              <a:t>to decontamination procedures.</a:t>
            </a:r>
            <a:endParaRPr lang="ar-IQ"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Incubation periods </a:t>
            </a:r>
            <a:r>
              <a:rPr lang="en-US" dirty="0" smtClean="0"/>
              <a:t>are 24–48 hours. </a:t>
            </a:r>
            <a:endParaRPr lang="en-US" dirty="0" smtClean="0"/>
          </a:p>
          <a:p>
            <a:pPr algn="just" rtl="0"/>
            <a:r>
              <a:rPr lang="en-US" dirty="0" smtClean="0"/>
              <a:t>High </a:t>
            </a:r>
            <a:r>
              <a:rPr lang="en-US" dirty="0" smtClean="0"/>
              <a:t>attack rates and </a:t>
            </a:r>
            <a:r>
              <a:rPr lang="en-US" dirty="0" smtClean="0"/>
              <a:t>prominent vomiting </a:t>
            </a:r>
            <a:r>
              <a:rPr lang="en-US" dirty="0" smtClean="0"/>
              <a:t>are characteristic</a:t>
            </a:r>
            <a:r>
              <a:rPr lang="en-US" dirty="0" smtClean="0"/>
              <a:t>.</a:t>
            </a:r>
          </a:p>
          <a:p>
            <a:pPr algn="just" rtl="0"/>
            <a:r>
              <a:rPr lang="en-US" dirty="0" smtClean="0"/>
              <a:t>Diagnosis </a:t>
            </a:r>
            <a:r>
              <a:rPr lang="en-US" dirty="0" smtClean="0"/>
              <a:t>is by </a:t>
            </a:r>
            <a:r>
              <a:rPr lang="en-US" dirty="0" smtClean="0"/>
              <a:t>electron microscopy</a:t>
            </a:r>
            <a:r>
              <a:rPr lang="en-US" dirty="0" smtClean="0"/>
              <a:t>, antigen or DNA detection (PCR) in </a:t>
            </a:r>
            <a:r>
              <a:rPr lang="en-US" dirty="0" smtClean="0"/>
              <a:t>stool samples</a:t>
            </a:r>
            <a:r>
              <a:rPr lang="en-US" dirty="0" smtClean="0"/>
              <a:t>.</a:t>
            </a:r>
            <a:endParaRPr lang="ar-IQ"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a:t>
            </a:r>
            <a:r>
              <a:rPr lang="en-US"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Astrovirus</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err="1" smtClean="0"/>
              <a:t>Astroviruses</a:t>
            </a:r>
            <a:r>
              <a:rPr lang="en-US" dirty="0" smtClean="0"/>
              <a:t> cause </a:t>
            </a:r>
            <a:r>
              <a:rPr lang="en-US" dirty="0" err="1" smtClean="0"/>
              <a:t>diarrhoea</a:t>
            </a:r>
            <a:r>
              <a:rPr lang="en-US" dirty="0" smtClean="0"/>
              <a:t> in small children and </a:t>
            </a:r>
            <a:r>
              <a:rPr lang="en-US" dirty="0" smtClean="0"/>
              <a:t>occasionally in </a:t>
            </a:r>
            <a:r>
              <a:rPr lang="en-US" dirty="0" err="1" smtClean="0"/>
              <a:t>immunocompromised</a:t>
            </a:r>
            <a:r>
              <a:rPr lang="en-US" dirty="0" smtClean="0"/>
              <a:t> adults.</a:t>
            </a:r>
            <a:endParaRPr lang="ar-IQ"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3- Rotavirus:</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smtClean="0"/>
              <a:t>Rotaviruses are the major cause of </a:t>
            </a:r>
            <a:r>
              <a:rPr lang="en-US" dirty="0" err="1" smtClean="0"/>
              <a:t>diarrhoeal</a:t>
            </a:r>
            <a:r>
              <a:rPr lang="en-US" dirty="0" smtClean="0"/>
              <a:t> illness </a:t>
            </a:r>
            <a:r>
              <a:rPr lang="en-US" dirty="0" smtClean="0"/>
              <a:t>in young </a:t>
            </a:r>
            <a:r>
              <a:rPr lang="en-US" dirty="0" smtClean="0"/>
              <a:t>children world-wide and cause 10–20% of </a:t>
            </a:r>
            <a:r>
              <a:rPr lang="en-US" dirty="0" smtClean="0"/>
              <a:t>deaths due </a:t>
            </a:r>
            <a:r>
              <a:rPr lang="en-US" dirty="0" smtClean="0"/>
              <a:t>to gastroenteritis in developing countries. </a:t>
            </a:r>
            <a:endParaRPr lang="en-US" dirty="0" smtClean="0"/>
          </a:p>
          <a:p>
            <a:pPr algn="just" rtl="0"/>
            <a:r>
              <a:rPr lang="en-US" dirty="0" smtClean="0"/>
              <a:t>There are winter </a:t>
            </a:r>
            <a:r>
              <a:rPr lang="en-US" dirty="0" smtClean="0"/>
              <a:t>epidemics in developed countries, particularly </a:t>
            </a:r>
            <a:r>
              <a:rPr lang="en-US" dirty="0" smtClean="0"/>
              <a:t>in nurseries</a:t>
            </a:r>
            <a:r>
              <a:rPr lang="en-US" dirty="0" smtClean="0"/>
              <a:t>.</a:t>
            </a:r>
            <a:endParaRPr lang="ar-IQ"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857224" y="1571612"/>
            <a:ext cx="7772400" cy="4572000"/>
          </a:xfrm>
        </p:spPr>
        <p:txBody>
          <a:bodyPr>
            <a:normAutofit/>
          </a:bodyPr>
          <a:lstStyle/>
          <a:p>
            <a:pPr algn="just" rtl="0"/>
            <a:r>
              <a:rPr lang="en-US" dirty="0" smtClean="0"/>
              <a:t>Adults are less often infected but those in </a:t>
            </a:r>
            <a:r>
              <a:rPr lang="en-US" dirty="0" smtClean="0"/>
              <a:t>close contact </a:t>
            </a:r>
            <a:r>
              <a:rPr lang="en-US" dirty="0" smtClean="0"/>
              <a:t>with cases may develop disease. </a:t>
            </a:r>
            <a:endParaRPr lang="en-US" dirty="0" smtClean="0"/>
          </a:p>
          <a:p>
            <a:pPr algn="just" rtl="0"/>
            <a:r>
              <a:rPr lang="en-US" dirty="0" smtClean="0"/>
              <a:t>The </a:t>
            </a:r>
            <a:r>
              <a:rPr lang="en-US" dirty="0" smtClean="0"/>
              <a:t>virus </a:t>
            </a:r>
            <a:r>
              <a:rPr lang="en-US" dirty="0" smtClean="0"/>
              <a:t>infects </a:t>
            </a:r>
            <a:r>
              <a:rPr lang="en-US" dirty="0" err="1" smtClean="0"/>
              <a:t>enterocytes</a:t>
            </a:r>
            <a:r>
              <a:rPr lang="en-US" dirty="0" smtClean="0"/>
              <a:t>, causing decreased surface absorption. </a:t>
            </a:r>
            <a:endParaRPr lang="en-US" dirty="0" smtClean="0"/>
          </a:p>
          <a:p>
            <a:pPr algn="just" rtl="0"/>
            <a:r>
              <a:rPr lang="en-US" dirty="0" smtClean="0"/>
              <a:t>The incubation </a:t>
            </a:r>
            <a:r>
              <a:rPr lang="en-US" dirty="0" smtClean="0"/>
              <a:t>period is 48 hours and patients present </a:t>
            </a:r>
            <a:r>
              <a:rPr lang="en-US" dirty="0" smtClean="0"/>
              <a:t>with watery </a:t>
            </a:r>
            <a:r>
              <a:rPr lang="en-US" dirty="0" err="1" smtClean="0"/>
              <a:t>diarrhoea</a:t>
            </a:r>
            <a:r>
              <a:rPr lang="en-US" dirty="0" smtClean="0"/>
              <a:t>, vomiting, fever and abdominal </a:t>
            </a:r>
            <a:r>
              <a:rPr lang="en-US" dirty="0" smtClean="0"/>
              <a:t>pain. Dehydration </a:t>
            </a:r>
            <a:r>
              <a:rPr lang="en-US" dirty="0" smtClean="0"/>
              <a:t>is prominent.</a:t>
            </a:r>
            <a:endParaRPr lang="ar-IQ"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7224" y="1285860"/>
            <a:ext cx="7772400" cy="4572000"/>
          </a:xfrm>
        </p:spPr>
        <p:txBody>
          <a:bodyPr>
            <a:normAutofit/>
          </a:bodyPr>
          <a:lstStyle/>
          <a:p>
            <a:pPr algn="just" rtl="0"/>
            <a:r>
              <a:rPr lang="en-US" dirty="0" smtClean="0"/>
              <a:t>Diagnosis is aided by </a:t>
            </a:r>
            <a:r>
              <a:rPr lang="en-US" dirty="0" smtClean="0"/>
              <a:t>commercially available </a:t>
            </a:r>
            <a:r>
              <a:rPr lang="en-US" dirty="0" smtClean="0"/>
              <a:t>enzyme immunoassay kits, </a:t>
            </a:r>
            <a:r>
              <a:rPr lang="en-US" dirty="0" smtClean="0"/>
              <a:t>which require </a:t>
            </a:r>
            <a:r>
              <a:rPr lang="en-US" dirty="0" smtClean="0"/>
              <a:t>fresh or refrigerated stool samples. </a:t>
            </a:r>
            <a:endParaRPr lang="en-US" dirty="0" smtClean="0"/>
          </a:p>
          <a:p>
            <a:pPr algn="just" rtl="0"/>
            <a:r>
              <a:rPr lang="en-US" dirty="0" smtClean="0"/>
              <a:t>Immunity develops </a:t>
            </a:r>
            <a:r>
              <a:rPr lang="en-US" dirty="0" smtClean="0"/>
              <a:t>to natural infection. </a:t>
            </a:r>
            <a:endParaRPr lang="en-US" dirty="0" smtClean="0"/>
          </a:p>
          <a:p>
            <a:pPr algn="just" rtl="0"/>
            <a:r>
              <a:rPr lang="en-US" dirty="0" smtClean="0"/>
              <a:t>A </a:t>
            </a:r>
            <a:r>
              <a:rPr lang="en-US" dirty="0" smtClean="0"/>
              <a:t>licensed vaccine is </a:t>
            </a:r>
            <a:r>
              <a:rPr lang="en-US" dirty="0" smtClean="0"/>
              <a:t>effective but </a:t>
            </a:r>
            <a:r>
              <a:rPr lang="en-US" dirty="0" smtClean="0"/>
              <a:t>is associated with increased rates of </a:t>
            </a:r>
            <a:r>
              <a:rPr lang="en-US" dirty="0" err="1" smtClean="0"/>
              <a:t>intussusception</a:t>
            </a:r>
            <a:r>
              <a:rPr lang="en-US" dirty="0" smtClean="0"/>
              <a:t> and </a:t>
            </a:r>
            <a:r>
              <a:rPr lang="en-US" dirty="0" smtClean="0"/>
              <a:t>so its use is not recommended. </a:t>
            </a:r>
            <a:endParaRPr lang="en-US" dirty="0" smtClean="0"/>
          </a:p>
          <a:p>
            <a:pPr algn="just" rtl="0"/>
            <a:r>
              <a:rPr lang="en-US" dirty="0" smtClean="0"/>
              <a:t>Other vaccines are </a:t>
            </a:r>
            <a:r>
              <a:rPr lang="en-US" dirty="0" smtClean="0"/>
              <a:t>in development.</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Systemic viral infections with </a:t>
            </a:r>
            <a:r>
              <a:rPr lang="en-US" b="1"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exanthem</a:t>
            </a:r>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ar-IQ"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عنصر نائب للمحتوى 3"/>
          <p:cNvSpPr>
            <a:spLocks noGrp="1"/>
          </p:cNvSpPr>
          <p:nvPr>
            <p:ph idx="1"/>
          </p:nvPr>
        </p:nvSpPr>
        <p:spPr/>
        <p:txBody>
          <a:bodyPr/>
          <a:lstStyle/>
          <a:p>
            <a:pPr algn="just" rtl="0"/>
            <a:r>
              <a:rPr lang="en-US" dirty="0" err="1" smtClean="0"/>
              <a:t>Exanthem</a:t>
            </a:r>
            <a:r>
              <a:rPr lang="en-US" dirty="0" smtClean="0"/>
              <a:t> is the term classically used to describe a widespread rash associated with fever in childhood.</a:t>
            </a:r>
          </a:p>
          <a:p>
            <a:pPr algn="just" rtl="0"/>
            <a:r>
              <a:rPr lang="en-US" dirty="0" smtClean="0"/>
              <a:t>Maternal antibody gives protection for the first 6–12 months of life and infection occurs thereafter.</a:t>
            </a: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Prevention:</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MMR should be administered as for measles. </a:t>
            </a:r>
          </a:p>
          <a:p>
            <a:pPr algn="just" rtl="0"/>
            <a:r>
              <a:rPr lang="en-US" dirty="0" smtClean="0"/>
              <a:t>Rubella is one of a number of infections that can occur during pregnancy with potentially serious consequences to mother or child. </a:t>
            </a:r>
          </a:p>
          <a:p>
            <a:pPr algn="just" rtl="0"/>
            <a:r>
              <a:rPr lang="en-US" dirty="0" smtClean="0"/>
              <a:t>All women of child-bearing age should also be tested for rubella and vaccinated if </a:t>
            </a:r>
            <a:r>
              <a:rPr lang="en-US" dirty="0" err="1" smtClean="0"/>
              <a:t>seronegative</a:t>
            </a:r>
            <a:r>
              <a:rPr lang="en-US" dirty="0" smtClean="0"/>
              <a:t>.</a:t>
            </a:r>
            <a:endParaRPr lang="ar-IQ"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Other </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viruses:</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smtClean="0"/>
              <a:t>Adenoviruses are frequently identified from </a:t>
            </a:r>
            <a:r>
              <a:rPr lang="en-US" dirty="0" smtClean="0"/>
              <a:t>stool culture </a:t>
            </a:r>
            <a:r>
              <a:rPr lang="en-US" dirty="0" smtClean="0"/>
              <a:t>and implicated as a cause of </a:t>
            </a:r>
            <a:r>
              <a:rPr lang="en-US" dirty="0" err="1" smtClean="0"/>
              <a:t>diarrhoea</a:t>
            </a:r>
            <a:r>
              <a:rPr lang="en-US" dirty="0" smtClean="0"/>
              <a:t> </a:t>
            </a:r>
            <a:r>
              <a:rPr lang="en-US" dirty="0" smtClean="0"/>
              <a:t>in children</a:t>
            </a:r>
            <a:r>
              <a:rPr lang="en-US" dirty="0" smtClean="0"/>
              <a:t>. </a:t>
            </a:r>
            <a:endParaRPr lang="en-US" dirty="0" smtClean="0"/>
          </a:p>
          <a:p>
            <a:pPr algn="just" rtl="0"/>
            <a:r>
              <a:rPr lang="en-US" dirty="0" smtClean="0"/>
              <a:t>They </a:t>
            </a:r>
            <a:r>
              <a:rPr lang="en-US" dirty="0" smtClean="0"/>
              <a:t>have also been linked to cases </a:t>
            </a:r>
            <a:r>
              <a:rPr lang="en-US" dirty="0" smtClean="0"/>
              <a:t>of </a:t>
            </a:r>
            <a:r>
              <a:rPr lang="en-US" dirty="0" err="1" smtClean="0"/>
              <a:t>intussusception</a:t>
            </a:r>
            <a:r>
              <a:rPr lang="en-US" dirty="0" smtClean="0"/>
              <a:t>.</a:t>
            </a:r>
            <a:endParaRPr lang="ar-IQ"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Respiratory viral </a:t>
            </a:r>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infections:</a:t>
            </a:r>
            <a:endParaRPr lang="ar-IQ"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Adenoviruses, rhinoviruses and </a:t>
            </a:r>
            <a:r>
              <a:rPr lang="en-US" dirty="0" err="1" smtClean="0"/>
              <a:t>enteroviruses</a:t>
            </a:r>
            <a:r>
              <a:rPr lang="en-US" dirty="0" smtClean="0"/>
              <a:t> (Coxsackie </a:t>
            </a:r>
            <a:r>
              <a:rPr lang="en-US" dirty="0" smtClean="0"/>
              <a:t>viruses and </a:t>
            </a:r>
            <a:r>
              <a:rPr lang="en-US" dirty="0" smtClean="0"/>
              <a:t>echoviruses) often </a:t>
            </a:r>
            <a:r>
              <a:rPr lang="en-US" dirty="0" smtClean="0"/>
              <a:t>produce non-specific symptoms. </a:t>
            </a:r>
            <a:endParaRPr lang="en-US" dirty="0" smtClean="0"/>
          </a:p>
          <a:p>
            <a:pPr algn="just" rtl="0"/>
            <a:r>
              <a:rPr lang="en-US" dirty="0" err="1" smtClean="0"/>
              <a:t>Parainfluenza</a:t>
            </a:r>
            <a:r>
              <a:rPr lang="en-US" dirty="0" smtClean="0"/>
              <a:t> and </a:t>
            </a:r>
            <a:r>
              <a:rPr lang="en-US" dirty="0" smtClean="0"/>
              <a:t>respiratory </a:t>
            </a:r>
            <a:r>
              <a:rPr lang="en-US" dirty="0" err="1" smtClean="0"/>
              <a:t>syncytial</a:t>
            </a:r>
            <a:r>
              <a:rPr lang="en-US" dirty="0" smtClean="0"/>
              <a:t> viruses cause upper </a:t>
            </a:r>
            <a:r>
              <a:rPr lang="en-US" dirty="0" smtClean="0"/>
              <a:t>respiratory tract </a:t>
            </a:r>
            <a:r>
              <a:rPr lang="en-US" dirty="0" smtClean="0"/>
              <a:t>disease, croup and </a:t>
            </a:r>
            <a:r>
              <a:rPr lang="en-US" dirty="0" err="1" smtClean="0"/>
              <a:t>bronchiolitis</a:t>
            </a:r>
            <a:r>
              <a:rPr lang="en-US" dirty="0" smtClean="0"/>
              <a:t> in </a:t>
            </a:r>
            <a:r>
              <a:rPr lang="en-US" dirty="0" smtClean="0"/>
              <a:t>small children </a:t>
            </a:r>
            <a:r>
              <a:rPr lang="en-US" dirty="0" smtClean="0"/>
              <a:t>and pneumonia in the </a:t>
            </a:r>
            <a:r>
              <a:rPr lang="en-US" dirty="0" err="1" smtClean="0"/>
              <a:t>immunocompromised</a:t>
            </a:r>
            <a:r>
              <a:rPr lang="en-US" dirty="0" smtClean="0"/>
              <a:t>.</a:t>
            </a:r>
            <a:endParaRPr lang="ar-IQ"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Respiratory </a:t>
            </a:r>
            <a:r>
              <a:rPr lang="en-US" dirty="0" err="1" smtClean="0"/>
              <a:t>syncytial</a:t>
            </a:r>
            <a:r>
              <a:rPr lang="en-US" dirty="0" smtClean="0"/>
              <a:t> virus also causes pneumonia </a:t>
            </a:r>
            <a:r>
              <a:rPr lang="en-US" dirty="0" smtClean="0"/>
              <a:t>in nursing </a:t>
            </a:r>
            <a:r>
              <a:rPr lang="en-US" dirty="0" smtClean="0"/>
              <a:t>home residents and may be associated </a:t>
            </a:r>
            <a:r>
              <a:rPr lang="en-US" dirty="0" smtClean="0"/>
              <a:t>with </a:t>
            </a:r>
            <a:r>
              <a:rPr lang="pt-BR" dirty="0" smtClean="0"/>
              <a:t>nosocomial </a:t>
            </a:r>
            <a:r>
              <a:rPr lang="pt-BR" dirty="0" smtClean="0"/>
              <a:t>pneumonia. </a:t>
            </a:r>
            <a:endParaRPr lang="pt-BR" dirty="0" smtClean="0"/>
          </a:p>
          <a:p>
            <a:pPr algn="just" rtl="0"/>
            <a:r>
              <a:rPr lang="pt-BR" dirty="0" smtClean="0"/>
              <a:t>Metapneumovirus </a:t>
            </a:r>
            <a:r>
              <a:rPr lang="pt-BR" dirty="0" smtClean="0"/>
              <a:t>and </a:t>
            </a:r>
            <a:r>
              <a:rPr lang="pt-BR" dirty="0" smtClean="0"/>
              <a:t>bocavirus </a:t>
            </a:r>
            <a:r>
              <a:rPr lang="en-US" dirty="0" smtClean="0"/>
              <a:t>have </a:t>
            </a:r>
            <a:r>
              <a:rPr lang="en-US" dirty="0" smtClean="0"/>
              <a:t>emerged as new causes of upper </a:t>
            </a:r>
            <a:r>
              <a:rPr lang="en-US" dirty="0" smtClean="0"/>
              <a:t>respiratory tract </a:t>
            </a:r>
            <a:r>
              <a:rPr lang="en-US" dirty="0" smtClean="0"/>
              <a:t>infection and occasionally lower respiratory </a:t>
            </a:r>
            <a:r>
              <a:rPr lang="en-US" dirty="0" smtClean="0"/>
              <a:t>tract infection</a:t>
            </a:r>
            <a:r>
              <a:rPr lang="en-US" dirty="0" smtClean="0"/>
              <a:t>.</a:t>
            </a:r>
            <a:endParaRPr lang="ar-IQ"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28662" y="1357298"/>
            <a:ext cx="7772400" cy="4572000"/>
          </a:xfrm>
        </p:spPr>
        <p:txBody>
          <a:bodyPr>
            <a:normAutofit/>
          </a:bodyPr>
          <a:lstStyle/>
          <a:p>
            <a:pPr algn="just" rtl="0"/>
            <a:r>
              <a:rPr lang="en-US" dirty="0" smtClean="0"/>
              <a:t>They may also cause pneumonia in </a:t>
            </a:r>
            <a:r>
              <a:rPr lang="en-US" dirty="0" err="1" smtClean="0"/>
              <a:t>immunosuppressed</a:t>
            </a:r>
            <a:r>
              <a:rPr lang="en-US" dirty="0" smtClean="0"/>
              <a:t> individuals</a:t>
            </a:r>
            <a:r>
              <a:rPr lang="en-US" dirty="0" smtClean="0"/>
              <a:t>, such as recipients of </a:t>
            </a:r>
            <a:r>
              <a:rPr lang="en-US" dirty="0" err="1" smtClean="0"/>
              <a:t>allogeneic</a:t>
            </a:r>
            <a:r>
              <a:rPr lang="en-US" dirty="0" smtClean="0"/>
              <a:t> bone </a:t>
            </a:r>
            <a:r>
              <a:rPr lang="en-US" dirty="0" smtClean="0"/>
              <a:t>marrow transplants. </a:t>
            </a:r>
            <a:endParaRPr lang="en-US" dirty="0" smtClean="0"/>
          </a:p>
          <a:p>
            <a:pPr algn="just" rtl="0"/>
            <a:r>
              <a:rPr lang="en-US" dirty="0" smtClean="0"/>
              <a:t>The </a:t>
            </a:r>
            <a:r>
              <a:rPr lang="en-US" dirty="0" smtClean="0"/>
              <a:t>severe acute </a:t>
            </a:r>
            <a:r>
              <a:rPr lang="en-US" dirty="0" smtClean="0"/>
              <a:t>respiratory syndrome </a:t>
            </a:r>
            <a:r>
              <a:rPr lang="en-US" dirty="0" smtClean="0"/>
              <a:t>(SARS) caused by the SARS </a:t>
            </a:r>
            <a:r>
              <a:rPr lang="en-US" dirty="0" err="1" smtClean="0"/>
              <a:t>coronavirus</a:t>
            </a:r>
            <a:r>
              <a:rPr lang="en-US" dirty="0" smtClean="0"/>
              <a:t> emerged </a:t>
            </a:r>
            <a:r>
              <a:rPr lang="en-US" dirty="0" smtClean="0"/>
              <a:t>as a major respiratory pathogen during </a:t>
            </a:r>
            <a:r>
              <a:rPr lang="en-US" dirty="0" smtClean="0"/>
              <a:t>an outbreak </a:t>
            </a:r>
            <a:r>
              <a:rPr lang="en-US" dirty="0" smtClean="0"/>
              <a:t>in 2002–3, with 8000 cases and 10% </a:t>
            </a:r>
            <a:r>
              <a:rPr lang="en-US" dirty="0" smtClean="0"/>
              <a:t>mortality.</a:t>
            </a:r>
            <a:endParaRPr lang="ar-IQ"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285728"/>
            <a:ext cx="7772400" cy="914400"/>
          </a:xfrm>
        </p:spPr>
        <p:txBody>
          <a:bodyPr/>
          <a:lstStyle/>
          <a:p>
            <a:r>
              <a:rPr lang="en-US"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Viral infections with neurological</a:t>
            </a:r>
            <a:br>
              <a:rPr lang="en-US"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involvement:</a:t>
            </a:r>
            <a:endParaRPr lang="ar-IQ" sz="36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rtl="0">
              <a:buNone/>
            </a:pP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Japanese B </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encephalitis:</a:t>
            </a:r>
          </a:p>
          <a:p>
            <a:pPr algn="just" rtl="0"/>
            <a:r>
              <a:rPr lang="en-US" dirty="0" smtClean="0"/>
              <a:t>This </a:t>
            </a:r>
            <a:r>
              <a:rPr lang="en-US" dirty="0" err="1" smtClean="0"/>
              <a:t>flavivirus</a:t>
            </a:r>
            <a:r>
              <a:rPr lang="en-US" dirty="0" smtClean="0"/>
              <a:t> is an important cause of endemic </a:t>
            </a:r>
            <a:r>
              <a:rPr lang="en-US" dirty="0" smtClean="0"/>
              <a:t>encephalitis in </a:t>
            </a:r>
            <a:r>
              <a:rPr lang="en-US" dirty="0" smtClean="0"/>
              <a:t>Japan, China, Russia, South-east Asia, </a:t>
            </a:r>
            <a:r>
              <a:rPr lang="en-US" dirty="0" smtClean="0"/>
              <a:t>India and </a:t>
            </a:r>
            <a:r>
              <a:rPr lang="en-US" dirty="0" smtClean="0"/>
              <a:t>Pakistan; outbreaks also occur elsewhere. </a:t>
            </a:r>
            <a:endParaRPr lang="en-US" dirty="0" smtClean="0"/>
          </a:p>
          <a:p>
            <a:pPr algn="just" rtl="0"/>
            <a:r>
              <a:rPr lang="en-US" dirty="0" smtClean="0"/>
              <a:t>There are 10000–20000 </a:t>
            </a:r>
            <a:r>
              <a:rPr lang="en-US" dirty="0" smtClean="0"/>
              <a:t>cases reported to the WHO annually.</a:t>
            </a:r>
            <a:endParaRPr lang="ar-IQ" dirty="0">
              <a:ln>
                <a:prstDash val="solid"/>
              </a:ln>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Pigs and </a:t>
            </a:r>
            <a:r>
              <a:rPr lang="en-US" dirty="0" smtClean="0"/>
              <a:t>aquatic birds are the virus reservoirs and </a:t>
            </a:r>
            <a:r>
              <a:rPr lang="en-US" dirty="0" smtClean="0"/>
              <a:t>transmission is </a:t>
            </a:r>
            <a:r>
              <a:rPr lang="en-US" dirty="0" smtClean="0"/>
              <a:t>by mosquitoes. </a:t>
            </a:r>
            <a:endParaRPr lang="en-US" dirty="0" smtClean="0"/>
          </a:p>
          <a:p>
            <a:pPr algn="just" rtl="0"/>
            <a:r>
              <a:rPr lang="en-US" dirty="0" smtClean="0"/>
              <a:t>Exposure </a:t>
            </a:r>
            <a:r>
              <a:rPr lang="en-US" dirty="0" smtClean="0"/>
              <a:t>to rice paddies is </a:t>
            </a:r>
            <a:r>
              <a:rPr lang="en-US" dirty="0" smtClean="0"/>
              <a:t>a </a:t>
            </a:r>
            <a:r>
              <a:rPr lang="en-US" dirty="0" err="1" smtClean="0"/>
              <a:t>recognised</a:t>
            </a:r>
            <a:r>
              <a:rPr lang="en-US" dirty="0" smtClean="0"/>
              <a:t> </a:t>
            </a:r>
            <a:r>
              <a:rPr lang="en-US" dirty="0" smtClean="0"/>
              <a:t>risk factor.</a:t>
            </a:r>
            <a:endParaRPr lang="ar-IQ"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a:t>
            </a:r>
            <a:r>
              <a:rPr lang="en-US" b="1" i="1" dirty="0" smtClean="0"/>
              <a:t>features:</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The incubation period is 4–21 days. </a:t>
            </a:r>
            <a:endParaRPr lang="en-US" dirty="0" smtClean="0"/>
          </a:p>
          <a:p>
            <a:pPr algn="just" rtl="0"/>
            <a:r>
              <a:rPr lang="en-US" dirty="0" smtClean="0"/>
              <a:t>Most infections are </a:t>
            </a:r>
            <a:r>
              <a:rPr lang="en-US" dirty="0" smtClean="0"/>
              <a:t>probably subclinical in childhood and only </a:t>
            </a:r>
            <a:r>
              <a:rPr lang="en-US" dirty="0" smtClean="0"/>
              <a:t>around 1</a:t>
            </a:r>
            <a:r>
              <a:rPr lang="en-US" dirty="0" smtClean="0"/>
              <a:t>% of infections lead to encephalitis. </a:t>
            </a:r>
            <a:endParaRPr lang="en-US" dirty="0" smtClean="0"/>
          </a:p>
          <a:p>
            <a:pPr algn="just" rtl="0"/>
            <a:r>
              <a:rPr lang="en-US" dirty="0" smtClean="0"/>
              <a:t>There </a:t>
            </a:r>
            <a:r>
              <a:rPr lang="en-US" dirty="0" smtClean="0"/>
              <a:t>is an </a:t>
            </a:r>
            <a:r>
              <a:rPr lang="en-US" dirty="0" smtClean="0"/>
              <a:t>initial systemic </a:t>
            </a:r>
            <a:r>
              <a:rPr lang="en-US" dirty="0" smtClean="0"/>
              <a:t>illness with fever, malaise and </a:t>
            </a:r>
            <a:r>
              <a:rPr lang="en-US" dirty="0" smtClean="0"/>
              <a:t>anorexia, followed </a:t>
            </a:r>
            <a:r>
              <a:rPr lang="en-US" dirty="0" smtClean="0"/>
              <a:t>by photophobia, vomiting, headache </a:t>
            </a:r>
            <a:r>
              <a:rPr lang="en-US" dirty="0" smtClean="0"/>
              <a:t>and changes </a:t>
            </a:r>
            <a:r>
              <a:rPr lang="en-US" dirty="0" smtClean="0"/>
              <a:t>in brain-stem function.</a:t>
            </a:r>
            <a:endParaRPr lang="ar-IQ"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28662" y="1214422"/>
            <a:ext cx="7772400" cy="4572000"/>
          </a:xfrm>
        </p:spPr>
        <p:txBody>
          <a:bodyPr>
            <a:normAutofit/>
          </a:bodyPr>
          <a:lstStyle/>
          <a:p>
            <a:pPr algn="just" rtl="0"/>
            <a:r>
              <a:rPr lang="en-US" dirty="0" smtClean="0"/>
              <a:t>Neurological </a:t>
            </a:r>
            <a:r>
              <a:rPr lang="en-US" dirty="0" smtClean="0"/>
              <a:t>features other </a:t>
            </a:r>
            <a:r>
              <a:rPr lang="en-US" dirty="0" smtClean="0"/>
              <a:t>than encephalitis include </a:t>
            </a:r>
            <a:r>
              <a:rPr lang="en-US" dirty="0" smtClean="0"/>
              <a:t>meningitis, seizures</a:t>
            </a:r>
            <a:r>
              <a:rPr lang="en-US" dirty="0" smtClean="0"/>
              <a:t>, cranial nerve palsies, flaccid or spastic </a:t>
            </a:r>
            <a:r>
              <a:rPr lang="en-US" dirty="0" smtClean="0"/>
              <a:t>paralysis, and </a:t>
            </a:r>
            <a:r>
              <a:rPr lang="en-US" dirty="0" err="1" smtClean="0"/>
              <a:t>extrapyramidal</a:t>
            </a:r>
            <a:r>
              <a:rPr lang="en-US" dirty="0" smtClean="0"/>
              <a:t> features. </a:t>
            </a:r>
            <a:endParaRPr lang="en-US" dirty="0" smtClean="0"/>
          </a:p>
          <a:p>
            <a:pPr algn="just" rtl="0"/>
            <a:r>
              <a:rPr lang="en-US" dirty="0" smtClean="0"/>
              <a:t>Mortality with neurological disease </a:t>
            </a:r>
            <a:r>
              <a:rPr lang="en-US" dirty="0" smtClean="0"/>
              <a:t>is 25%. </a:t>
            </a:r>
            <a:endParaRPr lang="en-US" dirty="0" smtClean="0"/>
          </a:p>
          <a:p>
            <a:pPr algn="just" rtl="0"/>
            <a:r>
              <a:rPr lang="en-US" dirty="0" smtClean="0"/>
              <a:t>Most </a:t>
            </a:r>
            <a:r>
              <a:rPr lang="en-US" dirty="0" smtClean="0"/>
              <a:t>children die </a:t>
            </a:r>
            <a:r>
              <a:rPr lang="en-US" dirty="0" smtClean="0"/>
              <a:t>from respiratory failure with </a:t>
            </a:r>
            <a:r>
              <a:rPr lang="en-US" dirty="0" smtClean="0"/>
              <a:t>infection of brain-stem nuclei.</a:t>
            </a:r>
          </a:p>
          <a:p>
            <a:pPr algn="just" rtl="0"/>
            <a:r>
              <a:rPr lang="en-US" dirty="0" smtClean="0"/>
              <a:t>Approximately 50% of survivors are left with </a:t>
            </a:r>
            <a:r>
              <a:rPr lang="en-US" dirty="0" smtClean="0"/>
              <a:t>neurological </a:t>
            </a:r>
            <a:r>
              <a:rPr lang="en-US" dirty="0" err="1" smtClean="0"/>
              <a:t>sequelae</a:t>
            </a:r>
            <a:r>
              <a:rPr lang="en-US" dirty="0" smtClean="0"/>
              <a:t>.</a:t>
            </a:r>
            <a:endParaRPr lang="ar-IQ"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357166"/>
            <a:ext cx="7772400" cy="914400"/>
          </a:xfrm>
        </p:spPr>
        <p:txBody>
          <a:bodyPr/>
          <a:lstStyle/>
          <a:p>
            <a:r>
              <a:rPr lang="en-US" sz="3600" b="1" i="1" dirty="0" smtClean="0"/>
              <a:t>Investigations, </a:t>
            </a:r>
            <a:r>
              <a:rPr lang="en-US" sz="3600" b="1" i="1" dirty="0" smtClean="0"/>
              <a:t>management and </a:t>
            </a:r>
            <a:r>
              <a:rPr lang="ar-IQ" sz="3600" b="1" i="1" dirty="0" smtClean="0"/>
              <a:t>:</a:t>
            </a:r>
            <a:r>
              <a:rPr lang="en-US" sz="3600" b="1" i="1" dirty="0" smtClean="0"/>
              <a:t>prevention</a:t>
            </a:r>
            <a:endParaRPr lang="ar-IQ" sz="3600" dirty="0"/>
          </a:p>
        </p:txBody>
      </p:sp>
      <p:sp>
        <p:nvSpPr>
          <p:cNvPr id="3" name="عنصر نائب للمحتوى 2"/>
          <p:cNvSpPr>
            <a:spLocks noGrp="1"/>
          </p:cNvSpPr>
          <p:nvPr>
            <p:ph idx="1"/>
          </p:nvPr>
        </p:nvSpPr>
        <p:spPr/>
        <p:txBody>
          <a:bodyPr/>
          <a:lstStyle/>
          <a:p>
            <a:pPr algn="just" rtl="0"/>
            <a:r>
              <a:rPr lang="en-US" dirty="0" smtClean="0"/>
              <a:t>Other infectious causes of encephalitis should </a:t>
            </a:r>
            <a:r>
              <a:rPr lang="en-US" dirty="0" smtClean="0"/>
              <a:t>be excluded. </a:t>
            </a:r>
          </a:p>
          <a:p>
            <a:pPr algn="just" rtl="0"/>
            <a:r>
              <a:rPr lang="en-US" dirty="0" smtClean="0"/>
              <a:t>There </a:t>
            </a:r>
            <a:r>
              <a:rPr lang="en-US" dirty="0" smtClean="0"/>
              <a:t>is </a:t>
            </a:r>
            <a:r>
              <a:rPr lang="en-US" dirty="0" err="1" smtClean="0"/>
              <a:t>neutrophilia</a:t>
            </a:r>
            <a:r>
              <a:rPr lang="en-US" dirty="0" smtClean="0"/>
              <a:t> and often </a:t>
            </a:r>
            <a:r>
              <a:rPr lang="en-US" dirty="0" err="1" smtClean="0"/>
              <a:t>hyponatraemia</a:t>
            </a:r>
            <a:r>
              <a:rPr lang="en-US" dirty="0" smtClean="0"/>
              <a:t>.</a:t>
            </a:r>
          </a:p>
          <a:p>
            <a:pPr algn="just" rtl="0"/>
            <a:r>
              <a:rPr lang="en-US" dirty="0" smtClean="0"/>
              <a:t>CSF analysis reveals </a:t>
            </a:r>
            <a:r>
              <a:rPr lang="en-US" dirty="0" err="1" smtClean="0"/>
              <a:t>lymphocytosis</a:t>
            </a:r>
            <a:r>
              <a:rPr lang="en-US" dirty="0" smtClean="0"/>
              <a:t> and </a:t>
            </a:r>
            <a:r>
              <a:rPr lang="en-US" dirty="0" smtClean="0"/>
              <a:t>elevated protein</a:t>
            </a:r>
            <a:r>
              <a:rPr lang="en-US" dirty="0" smtClean="0"/>
              <a:t>. </a:t>
            </a:r>
            <a:endParaRPr lang="en-US" dirty="0" smtClean="0"/>
          </a:p>
          <a:p>
            <a:pPr algn="just" rtl="0"/>
            <a:r>
              <a:rPr lang="en-US" dirty="0" smtClean="0"/>
              <a:t>Serological </a:t>
            </a:r>
            <a:r>
              <a:rPr lang="en-US" dirty="0" smtClean="0"/>
              <a:t>testing may be helpful </a:t>
            </a:r>
            <a:r>
              <a:rPr lang="en-US" dirty="0" smtClean="0"/>
              <a:t>and there </a:t>
            </a:r>
            <a:r>
              <a:rPr lang="en-US" dirty="0" smtClean="0"/>
              <a:t>is a CSF antigen test.</a:t>
            </a:r>
            <a:endParaRPr lang="ar-IQ"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Treatment is supportive, anticipating and </a:t>
            </a:r>
            <a:r>
              <a:rPr lang="en-US" dirty="0" smtClean="0"/>
              <a:t>treating complications</a:t>
            </a:r>
            <a:r>
              <a:rPr lang="en-US" dirty="0" smtClean="0"/>
              <a:t>. </a:t>
            </a:r>
            <a:endParaRPr lang="en-US" dirty="0" smtClean="0"/>
          </a:p>
          <a:p>
            <a:pPr algn="just" rtl="0"/>
            <a:r>
              <a:rPr lang="en-US" dirty="0" smtClean="0"/>
              <a:t>Vaccination </a:t>
            </a:r>
            <a:r>
              <a:rPr lang="en-US" dirty="0" smtClean="0"/>
              <a:t>for </a:t>
            </a:r>
            <a:r>
              <a:rPr lang="en-US" dirty="0" err="1" smtClean="0"/>
              <a:t>travellers</a:t>
            </a:r>
            <a:r>
              <a:rPr lang="en-US" dirty="0" smtClean="0"/>
              <a:t> to </a:t>
            </a:r>
            <a:r>
              <a:rPr lang="en-US" dirty="0" smtClean="0"/>
              <a:t>endemic areas </a:t>
            </a:r>
            <a:r>
              <a:rPr lang="en-US" dirty="0" smtClean="0"/>
              <a:t>during the monsoon period is effective prophylaxis.</a:t>
            </a:r>
          </a:p>
          <a:p>
            <a:pPr algn="just" rtl="0"/>
            <a:r>
              <a:rPr lang="en-US" dirty="0" smtClean="0"/>
              <a:t>Some endemic countries include this </a:t>
            </a:r>
            <a:r>
              <a:rPr lang="en-US" dirty="0" smtClean="0"/>
              <a:t>vaccination in </a:t>
            </a:r>
            <a:r>
              <a:rPr lang="en-US" dirty="0" smtClean="0"/>
              <a:t>their childhood schedules.</a:t>
            </a:r>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285728"/>
            <a:ext cx="7772400" cy="9144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3- Parvovirus B19 (</a:t>
            </a:r>
            <a:r>
              <a:rPr lang="en-US"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erythrovirus</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B19):</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This virus causes a variety of clinical syndromes. </a:t>
            </a:r>
          </a:p>
          <a:p>
            <a:pPr algn="just" rtl="0"/>
            <a:r>
              <a:rPr lang="en-US" dirty="0" smtClean="0"/>
              <a:t>Approximately 50% of children and 60–90% of older adults are </a:t>
            </a:r>
            <a:r>
              <a:rPr lang="en-US" dirty="0" err="1" smtClean="0"/>
              <a:t>seropositive</a:t>
            </a:r>
            <a:r>
              <a:rPr lang="en-US" dirty="0" smtClean="0"/>
              <a:t> world-wide. </a:t>
            </a:r>
          </a:p>
          <a:p>
            <a:pPr algn="just" rtl="0"/>
            <a:r>
              <a:rPr lang="en-US" dirty="0" smtClean="0"/>
              <a:t>Most infections are spread by the respiratory route, although spread via contaminated blood is also possible. </a:t>
            </a:r>
          </a:p>
          <a:p>
            <a:pPr algn="just" rtl="0"/>
            <a:r>
              <a:rPr lang="en-US" dirty="0" smtClean="0"/>
              <a:t>The virus has particular tropism for red cell precursors.</a:t>
            </a:r>
            <a:endParaRPr lang="ar-IQ"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West Nile </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virus:</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a:xfrm>
            <a:off x="928662" y="1500174"/>
            <a:ext cx="7772400" cy="4572000"/>
          </a:xfrm>
        </p:spPr>
        <p:txBody>
          <a:bodyPr>
            <a:normAutofit/>
          </a:bodyPr>
          <a:lstStyle/>
          <a:p>
            <a:pPr algn="just" rtl="0"/>
            <a:r>
              <a:rPr lang="en-US" dirty="0" smtClean="0"/>
              <a:t>This </a:t>
            </a:r>
            <a:r>
              <a:rPr lang="en-US" dirty="0" err="1" smtClean="0"/>
              <a:t>flavivirus</a:t>
            </a:r>
            <a:r>
              <a:rPr lang="en-US" dirty="0" smtClean="0"/>
              <a:t> has emerged as an important </a:t>
            </a:r>
            <a:r>
              <a:rPr lang="en-US" dirty="0" smtClean="0"/>
              <a:t>cause of </a:t>
            </a:r>
            <a:r>
              <a:rPr lang="en-US" dirty="0" smtClean="0"/>
              <a:t>neurological disease in an area that extends </a:t>
            </a:r>
            <a:r>
              <a:rPr lang="en-US" dirty="0" smtClean="0"/>
              <a:t>from Australia</a:t>
            </a:r>
            <a:r>
              <a:rPr lang="en-US" dirty="0" smtClean="0"/>
              <a:t>, India and Russia through Africa and </a:t>
            </a:r>
            <a:r>
              <a:rPr lang="en-US" dirty="0" smtClean="0"/>
              <a:t>Southern Europe </a:t>
            </a:r>
            <a:r>
              <a:rPr lang="en-US" dirty="0" smtClean="0"/>
              <a:t>and across to North America. </a:t>
            </a:r>
            <a:endParaRPr lang="en-US" dirty="0" smtClean="0"/>
          </a:p>
          <a:p>
            <a:pPr algn="just" rtl="0"/>
            <a:r>
              <a:rPr lang="en-US" dirty="0" smtClean="0"/>
              <a:t>The </a:t>
            </a:r>
            <a:r>
              <a:rPr lang="en-US" dirty="0" smtClean="0"/>
              <a:t>disease has </a:t>
            </a:r>
            <a:r>
              <a:rPr lang="en-US" dirty="0" smtClean="0"/>
              <a:t>an avian </a:t>
            </a:r>
            <a:r>
              <a:rPr lang="en-US" dirty="0" smtClean="0"/>
              <a:t>reservoir and a mosquito vector. </a:t>
            </a:r>
            <a:endParaRPr lang="en-US" dirty="0" smtClean="0"/>
          </a:p>
          <a:p>
            <a:pPr algn="just" rtl="0"/>
            <a:r>
              <a:rPr lang="en-US" dirty="0" smtClean="0"/>
              <a:t>The </a:t>
            </a:r>
            <a:r>
              <a:rPr lang="en-US" dirty="0" smtClean="0"/>
              <a:t>elderly are </a:t>
            </a:r>
            <a:r>
              <a:rPr lang="en-US" dirty="0" smtClean="0"/>
              <a:t>at increased </a:t>
            </a:r>
            <a:r>
              <a:rPr lang="en-US" dirty="0" smtClean="0"/>
              <a:t>risk of neurological disease.</a:t>
            </a:r>
            <a:endParaRPr lang="ar-IQ"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a:t>
            </a:r>
            <a:r>
              <a:rPr lang="en-US" b="1" i="1" dirty="0" smtClean="0"/>
              <a:t>features:</a:t>
            </a:r>
            <a:endParaRPr lang="ar-IQ" dirty="0"/>
          </a:p>
        </p:txBody>
      </p:sp>
      <p:sp>
        <p:nvSpPr>
          <p:cNvPr id="3" name="عنصر نائب للمحتوى 2"/>
          <p:cNvSpPr>
            <a:spLocks noGrp="1"/>
          </p:cNvSpPr>
          <p:nvPr>
            <p:ph idx="1"/>
          </p:nvPr>
        </p:nvSpPr>
        <p:spPr/>
        <p:txBody>
          <a:bodyPr/>
          <a:lstStyle/>
          <a:p>
            <a:pPr algn="just" rtl="0"/>
            <a:r>
              <a:rPr lang="en-US" dirty="0" smtClean="0"/>
              <a:t>Most infections are asymptomatic. </a:t>
            </a:r>
            <a:endParaRPr lang="en-US" dirty="0" smtClean="0"/>
          </a:p>
          <a:p>
            <a:pPr algn="just" rtl="0"/>
            <a:r>
              <a:rPr lang="en-US" dirty="0" smtClean="0"/>
              <a:t>After </a:t>
            </a:r>
            <a:r>
              <a:rPr lang="en-US" dirty="0" smtClean="0"/>
              <a:t>2–6 days’ </a:t>
            </a:r>
            <a:r>
              <a:rPr lang="en-US" dirty="0" smtClean="0"/>
              <a:t>incubation, a </a:t>
            </a:r>
            <a:r>
              <a:rPr lang="en-US" dirty="0" smtClean="0"/>
              <a:t>mild febrile illness and </a:t>
            </a:r>
            <a:r>
              <a:rPr lang="en-US" dirty="0" err="1" smtClean="0"/>
              <a:t>arthralgia</a:t>
            </a:r>
            <a:r>
              <a:rPr lang="en-US" dirty="0" smtClean="0"/>
              <a:t> </a:t>
            </a:r>
            <a:r>
              <a:rPr lang="en-US" dirty="0" smtClean="0"/>
              <a:t>constitute the </a:t>
            </a:r>
            <a:r>
              <a:rPr lang="en-US" dirty="0" smtClean="0"/>
              <a:t>most common clinical presentation. </a:t>
            </a:r>
            <a:endParaRPr lang="en-US" dirty="0" smtClean="0"/>
          </a:p>
          <a:p>
            <a:pPr algn="just" rtl="0"/>
            <a:r>
              <a:rPr lang="en-US" dirty="0" smtClean="0"/>
              <a:t>A prolonged incubation </a:t>
            </a:r>
            <a:r>
              <a:rPr lang="en-US" dirty="0" smtClean="0"/>
              <a:t>may be seen in </a:t>
            </a:r>
            <a:r>
              <a:rPr lang="en-US" dirty="0" err="1" smtClean="0"/>
              <a:t>immunocompromised</a:t>
            </a:r>
            <a:r>
              <a:rPr lang="en-US" dirty="0" smtClean="0"/>
              <a:t> individuals.</a:t>
            </a:r>
            <a:endParaRPr lang="ar-IQ"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Children may develop a </a:t>
            </a:r>
            <a:r>
              <a:rPr lang="en-US" dirty="0" err="1" smtClean="0"/>
              <a:t>maculopapular</a:t>
            </a:r>
            <a:r>
              <a:rPr lang="en-US" dirty="0" smtClean="0"/>
              <a:t> rash.</a:t>
            </a:r>
          </a:p>
          <a:p>
            <a:pPr algn="just" rtl="0"/>
            <a:r>
              <a:rPr lang="en-US" dirty="0" smtClean="0"/>
              <a:t>Neurological disease is seen in 1% and is </a:t>
            </a:r>
            <a:r>
              <a:rPr lang="en-US" dirty="0" err="1" smtClean="0"/>
              <a:t>characterised</a:t>
            </a:r>
            <a:r>
              <a:rPr lang="en-US" dirty="0" smtClean="0"/>
              <a:t> by </a:t>
            </a:r>
            <a:r>
              <a:rPr lang="en-US" dirty="0" smtClean="0"/>
              <a:t>encephalitis, meningitis or asymmetric </a:t>
            </a:r>
            <a:r>
              <a:rPr lang="en-US" dirty="0" smtClean="0"/>
              <a:t>flaccid paralysis </a:t>
            </a:r>
            <a:r>
              <a:rPr lang="en-US" dirty="0" smtClean="0"/>
              <a:t>with 10% mortality.</a:t>
            </a:r>
            <a:endParaRPr lang="ar-IQ"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Diagnosis and </a:t>
            </a:r>
            <a:r>
              <a:rPr lang="en-US" b="1" i="1" dirty="0" smtClean="0"/>
              <a:t>management:</a:t>
            </a:r>
            <a:endParaRPr lang="ar-IQ" dirty="0"/>
          </a:p>
        </p:txBody>
      </p:sp>
      <p:sp>
        <p:nvSpPr>
          <p:cNvPr id="3" name="عنصر نائب للمحتوى 2"/>
          <p:cNvSpPr>
            <a:spLocks noGrp="1"/>
          </p:cNvSpPr>
          <p:nvPr>
            <p:ph idx="1"/>
          </p:nvPr>
        </p:nvSpPr>
        <p:spPr/>
        <p:txBody>
          <a:bodyPr/>
          <a:lstStyle/>
          <a:p>
            <a:pPr algn="just" rtl="0"/>
            <a:r>
              <a:rPr lang="en-US" dirty="0" smtClean="0"/>
              <a:t>Diagnosis is by serology or detection of viral RNA </a:t>
            </a:r>
            <a:r>
              <a:rPr lang="en-US" dirty="0" smtClean="0"/>
              <a:t>in blood </a:t>
            </a:r>
            <a:r>
              <a:rPr lang="en-US" dirty="0" smtClean="0"/>
              <a:t>or CSF. </a:t>
            </a:r>
            <a:endParaRPr lang="en-US" dirty="0" smtClean="0"/>
          </a:p>
          <a:p>
            <a:pPr algn="just" rtl="0"/>
            <a:r>
              <a:rPr lang="en-US" dirty="0" smtClean="0"/>
              <a:t>Serological </a:t>
            </a:r>
            <a:r>
              <a:rPr lang="en-US" dirty="0" smtClean="0"/>
              <a:t>tests may show </a:t>
            </a:r>
            <a:r>
              <a:rPr lang="en-US" dirty="0" smtClean="0"/>
              <a:t>cross-reactivity with </a:t>
            </a:r>
            <a:r>
              <a:rPr lang="en-US" dirty="0" smtClean="0"/>
              <a:t>other </a:t>
            </a:r>
            <a:r>
              <a:rPr lang="en-US" dirty="0" err="1" smtClean="0"/>
              <a:t>flaviviruses</a:t>
            </a:r>
            <a:r>
              <a:rPr lang="en-US" dirty="0" smtClean="0"/>
              <a:t>, including vaccine strains.</a:t>
            </a:r>
          </a:p>
          <a:p>
            <a:pPr algn="just" rtl="0"/>
            <a:r>
              <a:rPr lang="en-US" dirty="0" smtClean="0"/>
              <a:t>Treatment is supportive.</a:t>
            </a:r>
            <a:endParaRPr lang="ar-IQ"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Enterovirus</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71:</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a:xfrm>
            <a:off x="928662" y="1571612"/>
            <a:ext cx="7772400" cy="4572000"/>
          </a:xfrm>
        </p:spPr>
        <p:txBody>
          <a:bodyPr>
            <a:normAutofit/>
          </a:bodyPr>
          <a:lstStyle/>
          <a:p>
            <a:pPr algn="just" rtl="0"/>
            <a:r>
              <a:rPr lang="en-US" dirty="0" err="1" smtClean="0"/>
              <a:t>Enterovirus</a:t>
            </a:r>
            <a:r>
              <a:rPr lang="en-US" dirty="0" smtClean="0"/>
              <a:t> 71 has caused outbreaks around the </a:t>
            </a:r>
            <a:r>
              <a:rPr lang="en-US" dirty="0" smtClean="0"/>
              <a:t>globe of </a:t>
            </a:r>
            <a:r>
              <a:rPr lang="en-US" dirty="0" err="1" smtClean="0"/>
              <a:t>enteroviral</a:t>
            </a:r>
            <a:r>
              <a:rPr lang="en-US" dirty="0" smtClean="0"/>
              <a:t> disease with hand, foot and mouth </a:t>
            </a:r>
            <a:r>
              <a:rPr lang="en-US" dirty="0" smtClean="0"/>
              <a:t>disease </a:t>
            </a:r>
            <a:r>
              <a:rPr lang="en-US" dirty="0" smtClean="0"/>
              <a:t>and aseptic meningitis. </a:t>
            </a:r>
            <a:endParaRPr lang="en-US" dirty="0" smtClean="0"/>
          </a:p>
          <a:p>
            <a:pPr algn="just" rtl="0"/>
            <a:r>
              <a:rPr lang="en-US" dirty="0" smtClean="0"/>
              <a:t>Some </a:t>
            </a:r>
            <a:r>
              <a:rPr lang="en-US" dirty="0" smtClean="0"/>
              <a:t>cases have </a:t>
            </a:r>
            <a:r>
              <a:rPr lang="en-US" dirty="0" smtClean="0"/>
              <a:t>been complicated </a:t>
            </a:r>
            <a:r>
              <a:rPr lang="en-US" dirty="0" smtClean="0"/>
              <a:t>by encephalitis with flaccid paralysis or </a:t>
            </a:r>
            <a:r>
              <a:rPr lang="en-US" dirty="0" smtClean="0"/>
              <a:t>by brain-stem </a:t>
            </a:r>
            <a:r>
              <a:rPr lang="en-US" dirty="0" smtClean="0"/>
              <a:t>involvement and death. </a:t>
            </a:r>
            <a:endParaRPr lang="en-US" dirty="0" smtClean="0"/>
          </a:p>
          <a:p>
            <a:pPr algn="just" rtl="0"/>
            <a:r>
              <a:rPr lang="en-US" dirty="0" smtClean="0"/>
              <a:t>The </a:t>
            </a:r>
            <a:r>
              <a:rPr lang="en-US" dirty="0" smtClean="0"/>
              <a:t>virus can be </a:t>
            </a:r>
            <a:r>
              <a:rPr lang="en-US" dirty="0" smtClean="0"/>
              <a:t>isolated from </a:t>
            </a:r>
            <a:r>
              <a:rPr lang="en-US" dirty="0" smtClean="0"/>
              <a:t>vesicle fluid, stool or CSF, and viral RNA </a:t>
            </a:r>
            <a:r>
              <a:rPr lang="en-US" dirty="0" smtClean="0"/>
              <a:t>can be </a:t>
            </a:r>
            <a:r>
              <a:rPr lang="en-US" dirty="0" smtClean="0"/>
              <a:t>detected in CSF by RT-PCR.</a:t>
            </a:r>
            <a:endParaRPr lang="ar-IQ"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Nipah</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virus </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encephalitis:</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a:xfrm>
            <a:off x="928662" y="1571612"/>
            <a:ext cx="7772400" cy="4572000"/>
          </a:xfrm>
        </p:spPr>
        <p:txBody>
          <a:bodyPr>
            <a:normAutofit/>
          </a:bodyPr>
          <a:lstStyle/>
          <a:p>
            <a:pPr algn="just" rtl="0"/>
            <a:r>
              <a:rPr lang="en-US" dirty="0" smtClean="0"/>
              <a:t>In 1999 a newly discovered </a:t>
            </a:r>
            <a:r>
              <a:rPr lang="en-US" dirty="0" err="1" smtClean="0"/>
              <a:t>paramyxovirus</a:t>
            </a:r>
            <a:r>
              <a:rPr lang="en-US" dirty="0" smtClean="0"/>
              <a:t> in </a:t>
            </a:r>
            <a:r>
              <a:rPr lang="en-US" dirty="0" smtClean="0"/>
              <a:t>the </a:t>
            </a:r>
            <a:r>
              <a:rPr lang="en-US" dirty="0" err="1" smtClean="0"/>
              <a:t>Hendra</a:t>
            </a:r>
            <a:r>
              <a:rPr lang="en-US" dirty="0" smtClean="0"/>
              <a:t> </a:t>
            </a:r>
            <a:r>
              <a:rPr lang="en-US" dirty="0" smtClean="0"/>
              <a:t>group, the </a:t>
            </a:r>
            <a:r>
              <a:rPr lang="en-US" dirty="0" err="1" smtClean="0"/>
              <a:t>Nipah</a:t>
            </a:r>
            <a:r>
              <a:rPr lang="en-US" dirty="0" smtClean="0"/>
              <a:t> virus, caused an epidemic </a:t>
            </a:r>
            <a:r>
              <a:rPr lang="en-US" dirty="0" smtClean="0"/>
              <a:t>of encephalitis </a:t>
            </a:r>
            <a:r>
              <a:rPr lang="en-US" dirty="0" smtClean="0"/>
              <a:t>amongst Malaysian pig farmers. </a:t>
            </a:r>
            <a:endParaRPr lang="en-US" dirty="0" smtClean="0"/>
          </a:p>
          <a:p>
            <a:pPr algn="just" rtl="0"/>
            <a:r>
              <a:rPr lang="en-US" dirty="0" smtClean="0"/>
              <a:t>Infection is through direct contact with pig secretions. </a:t>
            </a:r>
          </a:p>
          <a:p>
            <a:pPr algn="just" rtl="0"/>
            <a:r>
              <a:rPr lang="en-US" dirty="0" smtClean="0"/>
              <a:t>Mortality is around </a:t>
            </a:r>
            <a:r>
              <a:rPr lang="en-US" dirty="0" smtClean="0"/>
              <a:t>30%. </a:t>
            </a:r>
            <a:endParaRPr lang="en-US" dirty="0" smtClean="0"/>
          </a:p>
          <a:p>
            <a:pPr algn="just" rtl="0"/>
            <a:r>
              <a:rPr lang="en-US" dirty="0" smtClean="0"/>
              <a:t>Antibodies </a:t>
            </a:r>
            <a:r>
              <a:rPr lang="en-US" dirty="0" smtClean="0"/>
              <a:t>to the </a:t>
            </a:r>
            <a:r>
              <a:rPr lang="en-US" dirty="0" err="1" smtClean="0"/>
              <a:t>Hendra</a:t>
            </a:r>
            <a:r>
              <a:rPr lang="en-US" dirty="0" smtClean="0"/>
              <a:t> virus are </a:t>
            </a:r>
            <a:r>
              <a:rPr lang="en-US" dirty="0" smtClean="0"/>
              <a:t>present in </a:t>
            </a:r>
            <a:r>
              <a:rPr lang="en-US" dirty="0" smtClean="0"/>
              <a:t>76% of cases.</a:t>
            </a:r>
            <a:endParaRPr lang="ar-IQ"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6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Human T cell </a:t>
            </a:r>
            <a:r>
              <a:rPr lang="en-US" sz="3600"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lymphotropic</a:t>
            </a:r>
            <a:r>
              <a:rPr lang="en-US" sz="36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sz="36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virus type </a:t>
            </a:r>
            <a:r>
              <a:rPr lang="en-US" sz="36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 (HTLV-1</a:t>
            </a:r>
            <a:r>
              <a:rPr lang="en-US" sz="36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IQ" sz="3600"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HTLV-I is a retrovirus which causes chronic </a:t>
            </a:r>
            <a:r>
              <a:rPr lang="en-US" dirty="0" smtClean="0"/>
              <a:t>infection with </a:t>
            </a:r>
            <a:r>
              <a:rPr lang="en-US" dirty="0" smtClean="0"/>
              <a:t>development of adult T-cell </a:t>
            </a:r>
            <a:r>
              <a:rPr lang="en-US" dirty="0" err="1" smtClean="0"/>
              <a:t>leukaemia</a:t>
            </a:r>
            <a:r>
              <a:rPr lang="en-US" dirty="0" smtClean="0"/>
              <a:t>/lymphoma or HTLV-1-associated </a:t>
            </a:r>
            <a:r>
              <a:rPr lang="en-US" dirty="0" err="1" smtClean="0"/>
              <a:t>myelopathy</a:t>
            </a:r>
            <a:r>
              <a:rPr lang="en-US" dirty="0" smtClean="0"/>
              <a:t> </a:t>
            </a:r>
            <a:r>
              <a:rPr lang="en-US" dirty="0" smtClean="0"/>
              <a:t>(HAM) </a:t>
            </a:r>
            <a:r>
              <a:rPr lang="en-US" dirty="0" smtClean="0"/>
              <a:t>in a </a:t>
            </a:r>
            <a:r>
              <a:rPr lang="en-US" dirty="0" smtClean="0"/>
              <a:t>subset of those </a:t>
            </a:r>
            <a:r>
              <a:rPr lang="en-US" dirty="0" smtClean="0"/>
              <a:t>infected. </a:t>
            </a:r>
          </a:p>
          <a:p>
            <a:pPr algn="just" rtl="0"/>
            <a:r>
              <a:rPr lang="en-US" dirty="0" smtClean="0"/>
              <a:t>It </a:t>
            </a:r>
            <a:r>
              <a:rPr lang="en-US" dirty="0" smtClean="0"/>
              <a:t>is found </a:t>
            </a:r>
            <a:r>
              <a:rPr lang="en-US" dirty="0" smtClean="0"/>
              <a:t>mainly in </a:t>
            </a:r>
            <a:r>
              <a:rPr lang="en-US" dirty="0" smtClean="0"/>
              <a:t>Japan, the Caribbean, Central and South </a:t>
            </a:r>
            <a:r>
              <a:rPr lang="en-US" dirty="0" smtClean="0"/>
              <a:t>America, and </a:t>
            </a:r>
            <a:r>
              <a:rPr lang="en-US" dirty="0" smtClean="0"/>
              <a:t>the Seychelles.</a:t>
            </a:r>
            <a:endParaRPr lang="ar-IQ"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28662" y="1428736"/>
            <a:ext cx="7772400" cy="4572000"/>
          </a:xfrm>
        </p:spPr>
        <p:txBody>
          <a:bodyPr>
            <a:normAutofit/>
          </a:bodyPr>
          <a:lstStyle/>
          <a:p>
            <a:pPr algn="just" rtl="0"/>
            <a:r>
              <a:rPr lang="en-US" dirty="0" smtClean="0"/>
              <a:t>HAM or tropical spastic </a:t>
            </a:r>
            <a:r>
              <a:rPr lang="en-US" dirty="0" err="1" smtClean="0"/>
              <a:t>paraparesis</a:t>
            </a:r>
            <a:r>
              <a:rPr lang="en-US" dirty="0" smtClean="0"/>
              <a:t> occurs </a:t>
            </a:r>
            <a:r>
              <a:rPr lang="en-US" dirty="0" smtClean="0"/>
              <a:t>in &lt; 5% of those with chronic infection, </a:t>
            </a:r>
            <a:r>
              <a:rPr lang="en-US" dirty="0" smtClean="0"/>
              <a:t>and presents </a:t>
            </a:r>
            <a:r>
              <a:rPr lang="en-US" dirty="0" smtClean="0"/>
              <a:t>with gait disturbance, spasticity of the </a:t>
            </a:r>
            <a:r>
              <a:rPr lang="en-US" dirty="0" smtClean="0"/>
              <a:t>lower extremities</a:t>
            </a:r>
            <a:r>
              <a:rPr lang="en-US" dirty="0" smtClean="0"/>
              <a:t>, urinary incontinence, impotence and </a:t>
            </a:r>
            <a:r>
              <a:rPr lang="en-US" dirty="0" smtClean="0"/>
              <a:t>sensory disturbance</a:t>
            </a:r>
            <a:r>
              <a:rPr lang="en-US" dirty="0" smtClean="0"/>
              <a:t>. </a:t>
            </a:r>
            <a:endParaRPr lang="en-US" dirty="0" smtClean="0"/>
          </a:p>
          <a:p>
            <a:pPr algn="just" rtl="0"/>
            <a:r>
              <a:rPr lang="en-US" dirty="0" err="1" smtClean="0"/>
              <a:t>Myositis</a:t>
            </a:r>
            <a:r>
              <a:rPr lang="en-US" dirty="0" smtClean="0"/>
              <a:t> </a:t>
            </a:r>
            <a:r>
              <a:rPr lang="en-US" dirty="0" smtClean="0"/>
              <a:t>and </a:t>
            </a:r>
            <a:r>
              <a:rPr lang="en-US" dirty="0" err="1" smtClean="0"/>
              <a:t>uveitis</a:t>
            </a:r>
            <a:r>
              <a:rPr lang="en-US" dirty="0" smtClean="0"/>
              <a:t> may </a:t>
            </a:r>
            <a:r>
              <a:rPr lang="en-US" dirty="0" smtClean="0"/>
              <a:t>also </a:t>
            </a:r>
            <a:r>
              <a:rPr lang="en-US" dirty="0" smtClean="0"/>
              <a:t>occur with </a:t>
            </a:r>
            <a:r>
              <a:rPr lang="en-US" dirty="0" smtClean="0"/>
              <a:t>HTLV-1 infection. </a:t>
            </a:r>
            <a:endParaRPr lang="en-US" dirty="0" smtClean="0"/>
          </a:p>
          <a:p>
            <a:pPr algn="just" rtl="0"/>
            <a:r>
              <a:rPr lang="en-US" dirty="0" smtClean="0"/>
              <a:t>Serology </a:t>
            </a:r>
            <a:r>
              <a:rPr lang="en-US" dirty="0" smtClean="0"/>
              <a:t>confirms the diagnosis.</a:t>
            </a:r>
          </a:p>
          <a:p>
            <a:pPr algn="just" rtl="0"/>
            <a:r>
              <a:rPr lang="en-US" dirty="0" smtClean="0"/>
              <a:t>Treatment is supportive.</a:t>
            </a:r>
            <a:endParaRPr lang="ar-IQ"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Viral infections with </a:t>
            </a:r>
            <a:r>
              <a:rPr lang="en-US" sz="3200" b="1"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rheumatological</a:t>
            </a:r>
            <a:r>
              <a:rPr 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IQ"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involvement</a:t>
            </a:r>
            <a:endParaRPr lang="ar-IQ" sz="32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lstStyle/>
          <a:p>
            <a:pPr algn="just" rtl="0"/>
            <a:r>
              <a:rPr lang="en-US" dirty="0" err="1" smtClean="0"/>
              <a:t>Rheumatological</a:t>
            </a:r>
            <a:r>
              <a:rPr lang="en-US" dirty="0" smtClean="0"/>
              <a:t> syndromes </a:t>
            </a:r>
            <a:r>
              <a:rPr lang="en-US" dirty="0" err="1" smtClean="0"/>
              <a:t>characterise</a:t>
            </a:r>
            <a:r>
              <a:rPr lang="en-US" dirty="0" smtClean="0"/>
              <a:t> a variety </a:t>
            </a:r>
            <a:r>
              <a:rPr lang="en-US" dirty="0" smtClean="0"/>
              <a:t>of viral </a:t>
            </a:r>
            <a:r>
              <a:rPr lang="en-US" dirty="0" smtClean="0"/>
              <a:t>infections ranging from </a:t>
            </a:r>
            <a:r>
              <a:rPr lang="en-US" dirty="0" err="1" smtClean="0"/>
              <a:t>exanthems</a:t>
            </a:r>
            <a:r>
              <a:rPr lang="en-US" dirty="0" smtClean="0"/>
              <a:t>, such as </a:t>
            </a:r>
            <a:r>
              <a:rPr lang="en-US" dirty="0" smtClean="0"/>
              <a:t>rubella and </a:t>
            </a:r>
            <a:r>
              <a:rPr lang="en-US" dirty="0" smtClean="0"/>
              <a:t>parvovirus </a:t>
            </a:r>
            <a:r>
              <a:rPr lang="en-US" dirty="0" smtClean="0"/>
              <a:t>B19, </a:t>
            </a:r>
            <a:r>
              <a:rPr lang="en-US" dirty="0" smtClean="0"/>
              <a:t>to blood-borne viruses, </a:t>
            </a:r>
            <a:r>
              <a:rPr lang="en-US" dirty="0" smtClean="0"/>
              <a:t>such as </a:t>
            </a:r>
            <a:r>
              <a:rPr lang="en-US" dirty="0" smtClean="0"/>
              <a:t>HBV and HIV-1.</a:t>
            </a:r>
            <a:endParaRPr lang="ar-IQ"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Chikungunya</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virus:</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err="1" smtClean="0"/>
              <a:t>Chikungunya</a:t>
            </a:r>
            <a:r>
              <a:rPr lang="en-US" dirty="0" smtClean="0"/>
              <a:t> is an </a:t>
            </a:r>
            <a:r>
              <a:rPr lang="en-US" dirty="0" err="1" smtClean="0"/>
              <a:t>alphavirus</a:t>
            </a:r>
            <a:r>
              <a:rPr lang="en-US" dirty="0" smtClean="0"/>
              <a:t> that causes fever, </a:t>
            </a:r>
            <a:r>
              <a:rPr lang="en-US" dirty="0" smtClean="0"/>
              <a:t>rash and </a:t>
            </a:r>
            <a:r>
              <a:rPr lang="en-US" dirty="0" err="1" smtClean="0"/>
              <a:t>arthropathy</a:t>
            </a:r>
            <a:r>
              <a:rPr lang="en-US" dirty="0" smtClean="0"/>
              <a:t>. </a:t>
            </a:r>
            <a:endParaRPr lang="en-US" dirty="0" smtClean="0"/>
          </a:p>
          <a:p>
            <a:pPr algn="just" rtl="0"/>
            <a:r>
              <a:rPr lang="en-US" dirty="0" smtClean="0"/>
              <a:t>It </a:t>
            </a:r>
            <a:r>
              <a:rPr lang="en-US" dirty="0" smtClean="0"/>
              <a:t>is found principally in Africa </a:t>
            </a:r>
            <a:r>
              <a:rPr lang="en-US" dirty="0" smtClean="0"/>
              <a:t>and Asia</a:t>
            </a:r>
            <a:r>
              <a:rPr lang="en-US" dirty="0" smtClean="0"/>
              <a:t>, including India. </a:t>
            </a:r>
            <a:endParaRPr lang="en-US" dirty="0" smtClean="0"/>
          </a:p>
          <a:p>
            <a:pPr algn="just" rtl="0"/>
            <a:r>
              <a:rPr lang="en-US" dirty="0" smtClean="0"/>
              <a:t>Humans </a:t>
            </a:r>
            <a:r>
              <a:rPr lang="en-US" dirty="0" smtClean="0"/>
              <a:t>and non-human </a:t>
            </a:r>
            <a:r>
              <a:rPr lang="en-US" dirty="0" smtClean="0"/>
              <a:t>primates are </a:t>
            </a:r>
            <a:r>
              <a:rPr lang="en-US" dirty="0" smtClean="0"/>
              <a:t>the main reservoir and the main vector is the </a:t>
            </a:r>
            <a:r>
              <a:rPr lang="en-US" i="1" dirty="0" err="1" smtClean="0"/>
              <a:t>Aedes</a:t>
            </a:r>
            <a:r>
              <a:rPr lang="en-US" i="1" dirty="0" smtClean="0"/>
              <a:t> </a:t>
            </a:r>
            <a:r>
              <a:rPr lang="en-US" i="1" dirty="0" err="1" smtClean="0"/>
              <a:t>aegypti</a:t>
            </a:r>
            <a:r>
              <a:rPr lang="en-US" i="1" dirty="0" smtClean="0"/>
              <a:t> </a:t>
            </a:r>
            <a:r>
              <a:rPr lang="en-US" dirty="0" smtClean="0"/>
              <a:t>mosquito.</a:t>
            </a:r>
            <a:endParaRPr lang="ar-IQ"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Cases occur in epidemics on a </a:t>
            </a:r>
            <a:r>
              <a:rPr lang="en-US" dirty="0" smtClean="0"/>
              <a:t>background of </a:t>
            </a:r>
            <a:r>
              <a:rPr lang="en-US" dirty="0" smtClean="0"/>
              <a:t>sporadic cases. </a:t>
            </a:r>
            <a:endParaRPr lang="en-US" dirty="0" smtClean="0"/>
          </a:p>
          <a:p>
            <a:pPr algn="just" rtl="0"/>
            <a:r>
              <a:rPr lang="en-US" dirty="0" smtClean="0"/>
              <a:t>In </a:t>
            </a:r>
            <a:r>
              <a:rPr lang="en-US" dirty="0" smtClean="0"/>
              <a:t>2007 an outbreak </a:t>
            </a:r>
            <a:r>
              <a:rPr lang="en-US" dirty="0" smtClean="0"/>
              <a:t>extended as </a:t>
            </a:r>
            <a:r>
              <a:rPr lang="en-US" dirty="0" smtClean="0"/>
              <a:t>far north as Italy.</a:t>
            </a:r>
          </a:p>
          <a:p>
            <a:pPr algn="just" rtl="0"/>
            <a:r>
              <a:rPr lang="en-US" dirty="0" smtClean="0"/>
              <a:t>The incubation period is 2–12 days. </a:t>
            </a:r>
            <a:endParaRPr lang="en-US" dirty="0" smtClean="0"/>
          </a:p>
          <a:p>
            <a:pPr algn="just" rtl="0"/>
            <a:r>
              <a:rPr lang="en-US" dirty="0" smtClean="0"/>
              <a:t>A </a:t>
            </a:r>
            <a:r>
              <a:rPr lang="en-US" dirty="0" smtClean="0"/>
              <a:t>period of </a:t>
            </a:r>
            <a:r>
              <a:rPr lang="en-US" dirty="0" smtClean="0"/>
              <a:t>fever may </a:t>
            </a:r>
            <a:r>
              <a:rPr lang="en-US" dirty="0" smtClean="0"/>
              <a:t>be followed by an </a:t>
            </a:r>
            <a:r>
              <a:rPr lang="en-US" dirty="0" err="1" smtClean="0"/>
              <a:t>afebrile</a:t>
            </a:r>
            <a:r>
              <a:rPr lang="en-US" dirty="0" smtClean="0"/>
              <a:t> </a:t>
            </a:r>
            <a:r>
              <a:rPr lang="en-US" dirty="0" smtClean="0"/>
              <a:t>phase and then </a:t>
            </a:r>
            <a:r>
              <a:rPr lang="en-US" dirty="0" smtClean="0"/>
              <a:t>recrudescence of </a:t>
            </a:r>
            <a:r>
              <a:rPr lang="en-US" dirty="0" smtClean="0"/>
              <a:t>fever.</a:t>
            </a:r>
            <a:endParaRPr lang="ar-IQ"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Children may develop a </a:t>
            </a:r>
            <a:r>
              <a:rPr lang="en-US" dirty="0" err="1" smtClean="0"/>
              <a:t>maculopapular</a:t>
            </a:r>
            <a:r>
              <a:rPr lang="en-US" dirty="0" smtClean="0"/>
              <a:t> rash</a:t>
            </a:r>
            <a:r>
              <a:rPr lang="en-US" dirty="0" smtClean="0"/>
              <a:t>. </a:t>
            </a:r>
            <a:endParaRPr lang="en-US" dirty="0" smtClean="0"/>
          </a:p>
          <a:p>
            <a:pPr algn="just" rtl="0"/>
            <a:r>
              <a:rPr lang="en-US" dirty="0" smtClean="0"/>
              <a:t>Adults </a:t>
            </a:r>
            <a:r>
              <a:rPr lang="en-US" dirty="0" smtClean="0"/>
              <a:t>are susceptible to arthritis, </a:t>
            </a:r>
            <a:r>
              <a:rPr lang="en-US" dirty="0" smtClean="0"/>
              <a:t>which causes </a:t>
            </a:r>
            <a:r>
              <a:rPr lang="en-US" dirty="0" smtClean="0"/>
              <a:t>early morning pain and swelling, most often </a:t>
            </a:r>
            <a:r>
              <a:rPr lang="en-US" dirty="0" smtClean="0"/>
              <a:t>in the </a:t>
            </a:r>
            <a:r>
              <a:rPr lang="en-US" dirty="0" smtClean="0"/>
              <a:t>small joints. </a:t>
            </a:r>
            <a:endParaRPr lang="en-US" dirty="0" smtClean="0"/>
          </a:p>
          <a:p>
            <a:pPr algn="just" rtl="0"/>
            <a:r>
              <a:rPr lang="en-US" dirty="0" smtClean="0"/>
              <a:t>Arthritis </a:t>
            </a:r>
            <a:r>
              <a:rPr lang="en-US" dirty="0" smtClean="0"/>
              <a:t>can persist for months </a:t>
            </a:r>
            <a:r>
              <a:rPr lang="en-US" dirty="0" smtClean="0"/>
              <a:t>and may </a:t>
            </a:r>
            <a:r>
              <a:rPr lang="en-US" dirty="0" smtClean="0"/>
              <a:t>become chronic in HLA-B27-positive individuals.</a:t>
            </a:r>
            <a:endParaRPr lang="ar-IQ"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28662" y="1500174"/>
            <a:ext cx="7772400" cy="4572000"/>
          </a:xfrm>
        </p:spPr>
        <p:txBody>
          <a:bodyPr>
            <a:normAutofit/>
          </a:bodyPr>
          <a:lstStyle/>
          <a:p>
            <a:pPr algn="just" rtl="0"/>
            <a:r>
              <a:rPr lang="en-US" dirty="0" smtClean="0"/>
              <a:t>Related </a:t>
            </a:r>
            <a:r>
              <a:rPr lang="en-US" dirty="0" err="1" smtClean="0"/>
              <a:t>alphaviruses</a:t>
            </a:r>
            <a:r>
              <a:rPr lang="en-US" dirty="0" smtClean="0"/>
              <a:t> causing similar syndromes </a:t>
            </a:r>
            <a:r>
              <a:rPr lang="en-US" dirty="0" smtClean="0"/>
              <a:t>include </a:t>
            </a:r>
            <a:r>
              <a:rPr lang="en-US" dirty="0" err="1" smtClean="0"/>
              <a:t>Sindbis</a:t>
            </a:r>
            <a:r>
              <a:rPr lang="en-US" dirty="0" smtClean="0"/>
              <a:t> </a:t>
            </a:r>
            <a:r>
              <a:rPr lang="en-US" dirty="0" smtClean="0"/>
              <a:t>virus (Scandinavia and Africa), </a:t>
            </a:r>
            <a:r>
              <a:rPr lang="en-US" dirty="0" err="1" smtClean="0"/>
              <a:t>O’nyong-nyong</a:t>
            </a:r>
            <a:r>
              <a:rPr lang="en-US" dirty="0" smtClean="0"/>
              <a:t> </a:t>
            </a:r>
            <a:r>
              <a:rPr lang="pt-BR" dirty="0" smtClean="0"/>
              <a:t>virus </a:t>
            </a:r>
            <a:r>
              <a:rPr lang="pt-BR" dirty="0" smtClean="0"/>
              <a:t>(Central Africa), Ross River virus (Australia) </a:t>
            </a:r>
            <a:r>
              <a:rPr lang="pt-BR" dirty="0" smtClean="0"/>
              <a:t>and </a:t>
            </a:r>
            <a:r>
              <a:rPr lang="en-US" dirty="0" err="1" smtClean="0"/>
              <a:t>Mayaro</a:t>
            </a:r>
            <a:r>
              <a:rPr lang="en-US" dirty="0" smtClean="0"/>
              <a:t> </a:t>
            </a:r>
            <a:r>
              <a:rPr lang="en-US" dirty="0" smtClean="0"/>
              <a:t>virus (Caribbean and South America).</a:t>
            </a:r>
          </a:p>
          <a:p>
            <a:pPr algn="just" rtl="0"/>
            <a:r>
              <a:rPr lang="en-US" dirty="0" smtClean="0"/>
              <a:t>Diagnosis is by serology but cross-reactivity </a:t>
            </a:r>
            <a:r>
              <a:rPr lang="en-US" dirty="0" smtClean="0"/>
              <a:t>between </a:t>
            </a:r>
            <a:r>
              <a:rPr lang="en-US" dirty="0" err="1" smtClean="0"/>
              <a:t>alphaviruses</a:t>
            </a:r>
            <a:r>
              <a:rPr lang="en-US" dirty="0" smtClean="0"/>
              <a:t> </a:t>
            </a:r>
            <a:r>
              <a:rPr lang="en-US" dirty="0" smtClean="0"/>
              <a:t>occurs. </a:t>
            </a:r>
            <a:endParaRPr lang="en-US" dirty="0" smtClean="0"/>
          </a:p>
          <a:p>
            <a:pPr algn="just" rtl="0"/>
            <a:r>
              <a:rPr lang="en-US" dirty="0" smtClean="0"/>
              <a:t>Treatment </a:t>
            </a:r>
            <a:r>
              <a:rPr lang="en-US" dirty="0" smtClean="0"/>
              <a:t>is symptomatic.</a:t>
            </a:r>
            <a:endParaRPr lang="ar-IQ"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w="38100"/>
          <a:effectLst>
            <a:reflection blurRad="6350" stA="52000" endA="300" endPos="35000" dir="5400000" sy="-100000" algn="bl" rotWithShape="0"/>
            <a:softEdge rad="317500"/>
          </a:effectLst>
          <a:scene3d>
            <a:camera prst="orthographicFront"/>
            <a:lightRig rig="glow" dir="tl">
              <a:rot lat="0" lon="0" rev="5400000"/>
            </a:lightRig>
          </a:scene3d>
          <a:sp3d>
            <a:bevelT/>
          </a:sp3d>
        </p:spPr>
        <p:style>
          <a:lnRef idx="2">
            <a:schemeClr val="accent6"/>
          </a:lnRef>
          <a:fillRef idx="1">
            <a:schemeClr val="lt1"/>
          </a:fillRef>
          <a:effectRef idx="0">
            <a:schemeClr val="accent6"/>
          </a:effectRef>
          <a:fontRef idx="minor">
            <a:schemeClr val="dk1"/>
          </a:fontRef>
        </p:style>
        <p:txBody>
          <a:bodyPr>
            <a:sp3d contourW="12700">
              <a:bevelT w="25400" h="25400"/>
              <a:contourClr>
                <a:schemeClr val="accent6">
                  <a:shade val="73000"/>
                </a:schemeClr>
              </a:contourClr>
            </a:sp3d>
          </a:bodyPr>
          <a:lstStyle/>
          <a:p>
            <a:pPr algn="ctr"/>
            <a:r>
              <a:rPr lang="en-US"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PRION DISEASES</a:t>
            </a:r>
            <a:endParaRPr lang="ar-IQ"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عنصر نائب للمحتوى 2"/>
          <p:cNvSpPr>
            <a:spLocks noGrp="1"/>
          </p:cNvSpPr>
          <p:nvPr>
            <p:ph idx="1"/>
          </p:nvPr>
        </p:nvSpPr>
        <p:spPr>
          <a:xfrm>
            <a:off x="857224" y="2214554"/>
            <a:ext cx="7772400" cy="4000520"/>
          </a:xfrm>
        </p:spPr>
        <p:txBody>
          <a:bodyPr>
            <a:normAutofit/>
          </a:bodyPr>
          <a:lstStyle/>
          <a:p>
            <a:pPr algn="just" rtl="0"/>
            <a:r>
              <a:rPr lang="fr-FR" sz="3200" dirty="0" smtClean="0"/>
              <a:t>Prions </a:t>
            </a:r>
            <a:r>
              <a:rPr lang="fr-FR" sz="3200" dirty="0" smtClean="0"/>
              <a:t>cause </a:t>
            </a:r>
            <a:r>
              <a:rPr lang="fr-FR" sz="3200" dirty="0" err="1" smtClean="0"/>
              <a:t>spongiform</a:t>
            </a:r>
            <a:r>
              <a:rPr lang="fr-FR" sz="3200" dirty="0" smtClean="0"/>
              <a:t> </a:t>
            </a:r>
            <a:r>
              <a:rPr lang="fr-FR" sz="3200" dirty="0" err="1" smtClean="0"/>
              <a:t>encephalopathies</a:t>
            </a:r>
            <a:r>
              <a:rPr lang="fr-FR" sz="3200" dirty="0" smtClean="0"/>
              <a:t> </a:t>
            </a:r>
            <a:r>
              <a:rPr lang="fr-FR" sz="3200" dirty="0" smtClean="0"/>
              <a:t>in </a:t>
            </a:r>
            <a:r>
              <a:rPr lang="en-US" sz="3200" dirty="0" smtClean="0"/>
              <a:t>humans</a:t>
            </a:r>
            <a:r>
              <a:rPr lang="en-US" sz="3200" dirty="0" smtClean="0"/>
              <a:t>, sheep, cows and </a:t>
            </a:r>
            <a:r>
              <a:rPr lang="en-US" sz="3200" dirty="0" smtClean="0"/>
              <a:t>cats.</a:t>
            </a:r>
            <a:endParaRPr lang="en-US" sz="3200" dirty="0" smtClean="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28662" y="1214422"/>
            <a:ext cx="7772400" cy="4572000"/>
          </a:xfrm>
        </p:spPr>
        <p:txBody>
          <a:bodyPr>
            <a:normAutofit/>
          </a:bodyPr>
          <a:lstStyle/>
          <a:p>
            <a:pPr algn="just" rtl="0"/>
            <a:r>
              <a:rPr lang="en-US" sz="2800" dirty="0" smtClean="0"/>
              <a:t>The </a:t>
            </a:r>
            <a:r>
              <a:rPr lang="en-US" sz="2800" dirty="0" err="1" smtClean="0"/>
              <a:t>prion</a:t>
            </a:r>
            <a:r>
              <a:rPr lang="en-US" sz="2800" dirty="0" smtClean="0"/>
              <a:t> protein is not inactivated by cooking or conventional </a:t>
            </a:r>
            <a:r>
              <a:rPr lang="en-US" sz="2800" dirty="0" err="1" smtClean="0"/>
              <a:t>sterilisation</a:t>
            </a:r>
            <a:r>
              <a:rPr lang="en-US" sz="2800" dirty="0" smtClean="0"/>
              <a:t>, and transmission is thought to occur by consumption of infected CNS tissue or by inoculation </a:t>
            </a:r>
            <a:r>
              <a:rPr lang="pt-BR" sz="2800" dirty="0" smtClean="0"/>
              <a:t>(e.g. via depth EEG electrodes, corneal grafts, </a:t>
            </a:r>
            <a:r>
              <a:rPr lang="en-US" sz="2800" dirty="0" smtClean="0"/>
              <a:t>cadaveric </a:t>
            </a:r>
            <a:r>
              <a:rPr lang="en-US" sz="2800" dirty="0" err="1" smtClean="0"/>
              <a:t>dura</a:t>
            </a:r>
            <a:r>
              <a:rPr lang="en-US" sz="2800" dirty="0" smtClean="0"/>
              <a:t> mater grafts and pooled cadaveric growth hormone preparations</a:t>
            </a:r>
            <a:r>
              <a:rPr lang="en-US" sz="2800" dirty="0" smtClean="0"/>
              <a:t>).</a:t>
            </a:r>
          </a:p>
          <a:p>
            <a:pPr algn="just" rtl="0"/>
            <a:r>
              <a:rPr lang="en-US" sz="2800" dirty="0" smtClean="0"/>
              <a:t>The </a:t>
            </a:r>
            <a:r>
              <a:rPr lang="en-US" sz="2800" dirty="0" smtClean="0"/>
              <a:t>same diseases can occur </a:t>
            </a:r>
            <a:r>
              <a:rPr lang="en-US" sz="2800" dirty="0" smtClean="0"/>
              <a:t>in an </a:t>
            </a:r>
            <a:r>
              <a:rPr lang="en-US" sz="2800" dirty="0" smtClean="0"/>
              <a:t>inherited form, due to mutations in the </a:t>
            </a:r>
            <a:r>
              <a:rPr lang="en-US" sz="2800" dirty="0" err="1" smtClean="0"/>
              <a:t>PrP</a:t>
            </a:r>
            <a:r>
              <a:rPr lang="en-US" sz="2800" dirty="0" smtClean="0"/>
              <a:t> gene.</a:t>
            </a:r>
            <a:endParaRPr lang="ar-IQ" sz="2800"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28662" y="1142984"/>
            <a:ext cx="7772400" cy="4572000"/>
          </a:xfrm>
        </p:spPr>
        <p:txBody>
          <a:bodyPr>
            <a:normAutofit lnSpcReduction="10000"/>
          </a:bodyPr>
          <a:lstStyle/>
          <a:p>
            <a:pPr algn="just" rtl="0"/>
            <a:r>
              <a:rPr lang="en-US" dirty="0" smtClean="0"/>
              <a:t>The apparent transmission of bovine </a:t>
            </a:r>
            <a:r>
              <a:rPr lang="en-US" dirty="0" smtClean="0"/>
              <a:t>spongiform encephalopathy </a:t>
            </a:r>
            <a:r>
              <a:rPr lang="en-US" dirty="0" smtClean="0"/>
              <a:t>(BSE) to humans following an </a:t>
            </a:r>
            <a:r>
              <a:rPr lang="en-US" dirty="0" smtClean="0"/>
              <a:t>outbreak of </a:t>
            </a:r>
            <a:r>
              <a:rPr lang="en-US" dirty="0" smtClean="0"/>
              <a:t>BSE in the UK beginning in the late </a:t>
            </a:r>
            <a:r>
              <a:rPr lang="en-US" dirty="0" smtClean="0"/>
              <a:t>1980s has </a:t>
            </a:r>
            <a:r>
              <a:rPr lang="en-US" dirty="0" smtClean="0"/>
              <a:t>caused great concern, leading to </a:t>
            </a:r>
            <a:r>
              <a:rPr lang="en-US" dirty="0" smtClean="0"/>
              <a:t>precautionary measures </a:t>
            </a:r>
            <a:r>
              <a:rPr lang="en-US" dirty="0" smtClean="0"/>
              <a:t>in the UK, such as </a:t>
            </a:r>
            <a:r>
              <a:rPr lang="en-US" dirty="0" err="1" smtClean="0"/>
              <a:t>leucodepletion</a:t>
            </a:r>
            <a:r>
              <a:rPr lang="en-US" dirty="0" smtClean="0"/>
              <a:t> of </a:t>
            </a:r>
            <a:r>
              <a:rPr lang="en-US" dirty="0" smtClean="0"/>
              <a:t>all blood </a:t>
            </a:r>
            <a:r>
              <a:rPr lang="en-US" dirty="0" smtClean="0"/>
              <a:t>used for transfusion, and the mandatory </a:t>
            </a:r>
            <a:r>
              <a:rPr lang="en-US" dirty="0" smtClean="0"/>
              <a:t>use of disposable surgical </a:t>
            </a:r>
            <a:r>
              <a:rPr lang="en-US" dirty="0" smtClean="0"/>
              <a:t>instruments wherever </a:t>
            </a:r>
            <a:r>
              <a:rPr lang="en-US" dirty="0" smtClean="0"/>
              <a:t>possible for </a:t>
            </a:r>
            <a:r>
              <a:rPr lang="en-US" dirty="0" smtClean="0"/>
              <a:t>tonsillectomy, </a:t>
            </a:r>
            <a:r>
              <a:rPr lang="en-US" dirty="0" err="1" smtClean="0"/>
              <a:t>appendicectomy</a:t>
            </a:r>
            <a:r>
              <a:rPr lang="en-US" dirty="0" smtClean="0"/>
              <a:t> and </a:t>
            </a:r>
            <a:r>
              <a:rPr lang="en-US" dirty="0" smtClean="0"/>
              <a:t>ophthalmological procedures</a:t>
            </a:r>
            <a:r>
              <a:rPr lang="en-US" dirty="0" smtClean="0"/>
              <a:t>.</a:t>
            </a:r>
            <a:endParaRPr lang="ar-IQ"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857224" y="2571744"/>
            <a:ext cx="7772400" cy="914400"/>
          </a:xfrm>
        </p:spPr>
        <p:style>
          <a:lnRef idx="0">
            <a:scrgbClr r="0" g="0" b="0"/>
          </a:lnRef>
          <a:fillRef idx="1002">
            <a:schemeClr val="lt2"/>
          </a:fillRef>
          <a:effectRef idx="0">
            <a:scrgbClr r="0" g="0" b="0"/>
          </a:effectRef>
          <a:fontRef idx="major"/>
        </p:style>
        <p:txBody>
          <a:bodyPr>
            <a:scene3d>
              <a:camera prst="orthographicFront"/>
              <a:lightRig rig="soft" dir="t">
                <a:rot lat="0" lon="0" rev="10800000"/>
              </a:lightRig>
            </a:scene3d>
            <a:sp3d extrusionH="57150">
              <a:bevelT w="27940" h="12700"/>
              <a:contourClr>
                <a:srgbClr val="DDDDDD"/>
              </a:contourClr>
            </a:sp3d>
          </a:bodyPr>
          <a:lstStyle/>
          <a:p>
            <a:pPr algn="ctr"/>
            <a:r>
              <a:rPr lang="en-US" b="1" spc="150" dirty="0"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rPr>
              <a:t>THE END</a:t>
            </a:r>
            <a:endParaRPr lang="ar-IQ"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Many infections are subclinical. </a:t>
            </a:r>
          </a:p>
          <a:p>
            <a:pPr algn="just" rtl="0"/>
            <a:r>
              <a:rPr lang="en-US" dirty="0" smtClean="0"/>
              <a:t>Clinical manifestations result after an incubation period of 14–21 days. </a:t>
            </a:r>
          </a:p>
          <a:p>
            <a:pPr algn="just" rtl="0"/>
            <a:r>
              <a:rPr lang="en-US" dirty="0" smtClean="0"/>
              <a:t>The classic </a:t>
            </a:r>
            <a:r>
              <a:rPr lang="en-US" dirty="0" err="1" smtClean="0"/>
              <a:t>exanthem</a:t>
            </a:r>
            <a:r>
              <a:rPr lang="en-US" dirty="0" smtClean="0"/>
              <a:t> (</a:t>
            </a:r>
            <a:r>
              <a:rPr lang="en-US" dirty="0" err="1" smtClean="0"/>
              <a:t>erythema</a:t>
            </a:r>
            <a:r>
              <a:rPr lang="en-US" dirty="0" smtClean="0"/>
              <a:t> </a:t>
            </a:r>
            <a:r>
              <a:rPr lang="en-US" dirty="0" err="1" smtClean="0"/>
              <a:t>infectiosum</a:t>
            </a:r>
            <a:r>
              <a:rPr lang="en-US" dirty="0" smtClean="0"/>
              <a:t>) is preceded by a </a:t>
            </a:r>
            <a:r>
              <a:rPr lang="en-US" dirty="0" err="1" smtClean="0"/>
              <a:t>prodromal</a:t>
            </a:r>
            <a:r>
              <a:rPr lang="en-US" dirty="0" smtClean="0"/>
              <a:t> fever and </a:t>
            </a:r>
            <a:r>
              <a:rPr lang="en-US" dirty="0" err="1" smtClean="0"/>
              <a:t>coryzal</a:t>
            </a:r>
            <a:r>
              <a:rPr lang="en-US" dirty="0" smtClean="0"/>
              <a:t> symptoms.</a:t>
            </a:r>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lstStyle/>
          <a:p>
            <a:endParaRPr lang="ar-IQ"/>
          </a:p>
        </p:txBody>
      </p:sp>
      <p:sp>
        <p:nvSpPr>
          <p:cNvPr id="8" name="عنصر نائب للمحتوى 7"/>
          <p:cNvSpPr>
            <a:spLocks noGrp="1"/>
          </p:cNvSpPr>
          <p:nvPr>
            <p:ph sz="half" idx="1"/>
          </p:nvPr>
        </p:nvSpPr>
        <p:spPr/>
        <p:txBody>
          <a:bodyPr/>
          <a:lstStyle/>
          <a:p>
            <a:pPr algn="just" rtl="0"/>
            <a:r>
              <a:rPr lang="en-US" dirty="0" smtClean="0"/>
              <a:t>A ‘slapped cheek’ rash is characteristic but the rash is very variable.</a:t>
            </a:r>
            <a:endParaRPr lang="ar-IQ" dirty="0"/>
          </a:p>
        </p:txBody>
      </p:sp>
      <p:pic>
        <p:nvPicPr>
          <p:cNvPr id="4098" name="Picture 2"/>
          <p:cNvPicPr>
            <a:picLocks noGrp="1" noChangeAspect="1" noChangeArrowheads="1"/>
          </p:cNvPicPr>
          <p:nvPr>
            <p:ph sz="half" idx="2"/>
          </p:nvPr>
        </p:nvPicPr>
        <p:blipFill>
          <a:blip r:embed="rId2"/>
          <a:srcRect/>
          <a:stretch>
            <a:fillRect/>
          </a:stretch>
        </p:blipFill>
        <p:spPr bwMode="auto">
          <a:xfrm>
            <a:off x="4656138" y="1871762"/>
            <a:ext cx="4038600" cy="43225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normAutofit/>
          </a:bodyPr>
          <a:lstStyle/>
          <a:p>
            <a:pPr algn="just" rtl="0"/>
            <a:r>
              <a:rPr lang="en-US" dirty="0" smtClean="0"/>
              <a:t>In adults, </a:t>
            </a:r>
            <a:r>
              <a:rPr lang="en-US" dirty="0" err="1" smtClean="0"/>
              <a:t>polyarthropathy</a:t>
            </a:r>
            <a:r>
              <a:rPr lang="en-US" dirty="0" smtClean="0"/>
              <a:t> is common. </a:t>
            </a:r>
          </a:p>
          <a:p>
            <a:pPr algn="just" rtl="0"/>
            <a:r>
              <a:rPr lang="en-US" dirty="0" smtClean="0"/>
              <a:t>Infected individuals have a transient block in </a:t>
            </a:r>
            <a:r>
              <a:rPr lang="en-US" dirty="0" err="1" smtClean="0"/>
              <a:t>erythropoiesis</a:t>
            </a:r>
            <a:r>
              <a:rPr lang="en-US" dirty="0" smtClean="0"/>
              <a:t> for a few days, which is of no clinical consequence, except in individuals with increased red cell turnover due to </a:t>
            </a:r>
            <a:r>
              <a:rPr lang="en-US" dirty="0" err="1" smtClean="0"/>
              <a:t>haemoglobinopathy</a:t>
            </a:r>
            <a:r>
              <a:rPr lang="en-US" dirty="0" smtClean="0"/>
              <a:t> or </a:t>
            </a:r>
            <a:r>
              <a:rPr lang="en-US" dirty="0" err="1" smtClean="0"/>
              <a:t>haemolytic</a:t>
            </a:r>
            <a:r>
              <a:rPr lang="en-US" dirty="0" smtClean="0"/>
              <a:t> </a:t>
            </a:r>
            <a:r>
              <a:rPr lang="en-US" dirty="0" err="1" smtClean="0"/>
              <a:t>anaemia</a:t>
            </a:r>
            <a:r>
              <a:rPr lang="en-US" dirty="0" smtClean="0"/>
              <a:t>. </a:t>
            </a:r>
          </a:p>
          <a:p>
            <a:pPr algn="just" rtl="0"/>
            <a:r>
              <a:rPr lang="en-US" dirty="0" smtClean="0"/>
              <a:t>These individuals develop an acute </a:t>
            </a:r>
            <a:r>
              <a:rPr lang="en-US" dirty="0" err="1" smtClean="0"/>
              <a:t>anaemia</a:t>
            </a:r>
            <a:r>
              <a:rPr lang="en-US" dirty="0" smtClean="0"/>
              <a:t> which may be severe (transient </a:t>
            </a:r>
            <a:r>
              <a:rPr lang="en-US" dirty="0" err="1" smtClean="0"/>
              <a:t>aplastic</a:t>
            </a:r>
            <a:r>
              <a:rPr lang="en-US" dirty="0" smtClean="0"/>
              <a:t> crisis).</a:t>
            </a:r>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err="1" smtClean="0"/>
              <a:t>Erythropoiesis</a:t>
            </a:r>
            <a:r>
              <a:rPr lang="en-US" dirty="0" smtClean="0"/>
              <a:t> usually recovers spontaneously after 10–14 days. </a:t>
            </a:r>
          </a:p>
          <a:p>
            <a:pPr algn="just" rtl="0"/>
            <a:r>
              <a:rPr lang="en-US" dirty="0" err="1" smtClean="0"/>
              <a:t>Immunocompromised</a:t>
            </a:r>
            <a:r>
              <a:rPr lang="en-US" dirty="0" smtClean="0"/>
              <a:t> individuals, including those with congenital immunodeficiency or AIDS, can develop a more sustained block in </a:t>
            </a:r>
            <a:r>
              <a:rPr lang="en-US" dirty="0" err="1" smtClean="0"/>
              <a:t>erythropoiesis</a:t>
            </a:r>
            <a:r>
              <a:rPr lang="en-US" dirty="0" smtClean="0"/>
              <a:t> in response to the chronic </a:t>
            </a:r>
            <a:r>
              <a:rPr lang="en-US" dirty="0" err="1" smtClean="0"/>
              <a:t>viraemia</a:t>
            </a:r>
            <a:r>
              <a:rPr lang="en-US" dirty="0" smtClean="0"/>
              <a:t> that results from their inability to clear the infection.</a:t>
            </a:r>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Infection during the first two trimesters of pregnancy can result in intrauterine infection and impact on fetal bone marrow; it causes 10–15% of non-immune (non-Rhesus-related) </a:t>
            </a:r>
            <a:r>
              <a:rPr lang="en-US" dirty="0" err="1" smtClean="0"/>
              <a:t>hydrops</a:t>
            </a:r>
            <a:r>
              <a:rPr lang="en-US" dirty="0" smtClean="0"/>
              <a:t> </a:t>
            </a:r>
            <a:r>
              <a:rPr lang="en-US" dirty="0" err="1" smtClean="0"/>
              <a:t>fetalis</a:t>
            </a:r>
            <a:r>
              <a:rPr lang="en-US" dirty="0" smtClean="0"/>
              <a:t>, a rare complication of pregnancy.</a:t>
            </a:r>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Diagnosis:</a:t>
            </a:r>
            <a:endParaRPr lang="ar-IQ" dirty="0"/>
          </a:p>
        </p:txBody>
      </p:sp>
      <p:sp>
        <p:nvSpPr>
          <p:cNvPr id="3" name="عنصر نائب للمحتوى 2"/>
          <p:cNvSpPr>
            <a:spLocks noGrp="1"/>
          </p:cNvSpPr>
          <p:nvPr>
            <p:ph idx="1"/>
          </p:nvPr>
        </p:nvSpPr>
        <p:spPr/>
        <p:txBody>
          <a:bodyPr>
            <a:normAutofit fontScale="92500" lnSpcReduction="20000"/>
          </a:bodyPr>
          <a:lstStyle/>
          <a:p>
            <a:pPr algn="just" rtl="0"/>
            <a:r>
              <a:rPr lang="en-US" dirty="0" err="1" smtClean="0"/>
              <a:t>IgM</a:t>
            </a:r>
            <a:r>
              <a:rPr lang="en-US" dirty="0" smtClean="0"/>
              <a:t> responses to parvovirus B19 suggest recent infection but may persist for months and false positives occur. </a:t>
            </a:r>
          </a:p>
          <a:p>
            <a:pPr algn="just" rtl="0"/>
            <a:r>
              <a:rPr lang="en-US" dirty="0" err="1" smtClean="0"/>
              <a:t>Seroconversion</a:t>
            </a:r>
            <a:r>
              <a:rPr lang="en-US" dirty="0" smtClean="0"/>
              <a:t> to </a:t>
            </a:r>
            <a:r>
              <a:rPr lang="en-US" dirty="0" err="1" smtClean="0"/>
              <a:t>IgG</a:t>
            </a:r>
            <a:r>
              <a:rPr lang="en-US" dirty="0" smtClean="0"/>
              <a:t> positivity confirms infection but in isolation a positive </a:t>
            </a:r>
            <a:r>
              <a:rPr lang="en-US" dirty="0" err="1" smtClean="0"/>
              <a:t>IgG</a:t>
            </a:r>
            <a:r>
              <a:rPr lang="en-US" dirty="0" smtClean="0"/>
              <a:t> is of little diagnostic utility.</a:t>
            </a:r>
          </a:p>
          <a:p>
            <a:pPr algn="just" rtl="0"/>
            <a:r>
              <a:rPr lang="en-US" dirty="0" smtClean="0"/>
              <a:t>Detection of parvovirus B19 DNA in blood is particularly useful in the </a:t>
            </a:r>
            <a:r>
              <a:rPr lang="en-US" dirty="0" err="1" smtClean="0"/>
              <a:t>immunocompromised</a:t>
            </a:r>
            <a:r>
              <a:rPr lang="en-US" dirty="0" smtClean="0"/>
              <a:t> host.</a:t>
            </a:r>
          </a:p>
          <a:p>
            <a:pPr algn="just" rtl="0"/>
            <a:r>
              <a:rPr lang="en-US" dirty="0" smtClean="0"/>
              <a:t>Giant </a:t>
            </a:r>
            <a:r>
              <a:rPr lang="en-US" dirty="0" err="1" smtClean="0"/>
              <a:t>pronormoblasts</a:t>
            </a:r>
            <a:r>
              <a:rPr lang="en-US" dirty="0" smtClean="0"/>
              <a:t> or </a:t>
            </a:r>
            <a:r>
              <a:rPr lang="en-US" dirty="0" err="1" smtClean="0"/>
              <a:t>haemophagocytosis</a:t>
            </a:r>
            <a:r>
              <a:rPr lang="en-US" dirty="0" smtClean="0"/>
              <a:t> may be demonstrable in the bone marrow.</a:t>
            </a:r>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Infection is usually self-limiting. </a:t>
            </a:r>
          </a:p>
          <a:p>
            <a:pPr algn="just" rtl="0"/>
            <a:r>
              <a:rPr lang="en-US" dirty="0" smtClean="0"/>
              <a:t>Symptomatic relief for arthritic symptoms may be required. </a:t>
            </a:r>
          </a:p>
          <a:p>
            <a:pPr algn="just" rtl="0"/>
            <a:r>
              <a:rPr lang="en-US" dirty="0" smtClean="0"/>
              <a:t>Severe </a:t>
            </a:r>
            <a:r>
              <a:rPr lang="en-US" dirty="0" err="1" smtClean="0"/>
              <a:t>anaemia</a:t>
            </a:r>
            <a:r>
              <a:rPr lang="en-US" dirty="0" smtClean="0"/>
              <a:t> requires transfusion. </a:t>
            </a:r>
          </a:p>
          <a:p>
            <a:pPr algn="just" rtl="0"/>
            <a:r>
              <a:rPr lang="en-US" dirty="0" err="1" smtClean="0"/>
              <a:t>Immunocompromised</a:t>
            </a:r>
            <a:r>
              <a:rPr lang="en-US" dirty="0" smtClean="0"/>
              <a:t> hosts should have </a:t>
            </a:r>
            <a:r>
              <a:rPr lang="en-US" dirty="0" err="1" smtClean="0"/>
              <a:t>immunosuppression</a:t>
            </a:r>
            <a:r>
              <a:rPr lang="en-US" dirty="0" smtClean="0"/>
              <a:t> decreased, if possible, and if </a:t>
            </a:r>
            <a:r>
              <a:rPr lang="en-US" dirty="0" err="1" smtClean="0"/>
              <a:t>viraemia</a:t>
            </a:r>
            <a:r>
              <a:rPr lang="en-US" dirty="0" smtClean="0"/>
              <a:t> persists should receive immunoglobulin to aid clearance.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Comprehensive </a:t>
            </a:r>
            <a:r>
              <a:rPr lang="en-US" dirty="0" err="1" smtClean="0"/>
              <a:t>immunisation</a:t>
            </a:r>
            <a:r>
              <a:rPr lang="en-US" dirty="0" smtClean="0"/>
              <a:t> </a:t>
            </a:r>
            <a:r>
              <a:rPr lang="en-US" dirty="0" err="1" smtClean="0"/>
              <a:t>programmes</a:t>
            </a:r>
            <a:r>
              <a:rPr lang="en-US" dirty="0" smtClean="0"/>
              <a:t> have eradicated many of these conditions but lapses in vaccination result in continued infections, which now often present in older children and adults.</a:t>
            </a:r>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Pregnant women should avoid contact with cases of parvovirus B19 infection; if they are exposed, serology should be performed to establish whether they are non-immune.</a:t>
            </a:r>
            <a:endParaRPr lang="ar-IQ" dirty="0" smtClean="0"/>
          </a:p>
          <a:p>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Passive prophylaxis with normal immunoglobulin has been suggested for non-immune pregnant women exposed to infection but there are limited data to support this recommendation. </a:t>
            </a:r>
          </a:p>
          <a:p>
            <a:pPr algn="just" rtl="0"/>
            <a:r>
              <a:rPr lang="en-US" dirty="0" smtClean="0"/>
              <a:t>The pregnancy should be closely monitored by ultrasound scanning, so that </a:t>
            </a:r>
            <a:r>
              <a:rPr lang="en-US" dirty="0" err="1" smtClean="0"/>
              <a:t>hydrops</a:t>
            </a:r>
            <a:r>
              <a:rPr lang="en-US" dirty="0" smtClean="0"/>
              <a:t> </a:t>
            </a:r>
            <a:r>
              <a:rPr lang="en-US" dirty="0" err="1" smtClean="0"/>
              <a:t>fetalis</a:t>
            </a:r>
            <a:r>
              <a:rPr lang="en-US" dirty="0" smtClean="0"/>
              <a:t> can be treated by fetal transfusion.</a:t>
            </a:r>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6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4- Human </a:t>
            </a:r>
            <a:r>
              <a:rPr lang="en-US" sz="3600"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herpesvirus</a:t>
            </a:r>
            <a:r>
              <a:rPr lang="en-US" sz="36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6 and 7 (HHV-6 and HHV-7):</a:t>
            </a:r>
            <a:endParaRPr lang="ar-IQ" sz="3600"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sz="half" idx="1"/>
          </p:nvPr>
        </p:nvSpPr>
        <p:spPr>
          <a:xfrm>
            <a:off x="500034" y="2000240"/>
            <a:ext cx="3571900" cy="4015953"/>
          </a:xfrm>
        </p:spPr>
        <p:txBody>
          <a:bodyPr>
            <a:normAutofit fontScale="92500" lnSpcReduction="20000"/>
          </a:bodyPr>
          <a:lstStyle/>
          <a:p>
            <a:pPr algn="just" rtl="0"/>
            <a:r>
              <a:rPr lang="en-US" dirty="0" smtClean="0"/>
              <a:t>HHV-6 is a </a:t>
            </a:r>
            <a:r>
              <a:rPr lang="en-US" dirty="0" err="1" smtClean="0"/>
              <a:t>lymphotropic</a:t>
            </a:r>
            <a:r>
              <a:rPr lang="en-US" dirty="0" smtClean="0"/>
              <a:t> virus that causes a childhood viral </a:t>
            </a:r>
            <a:r>
              <a:rPr lang="en-US" dirty="0" err="1" smtClean="0"/>
              <a:t>exanthem</a:t>
            </a:r>
            <a:r>
              <a:rPr lang="en-US" dirty="0" smtClean="0"/>
              <a:t> (</a:t>
            </a:r>
            <a:r>
              <a:rPr lang="en-US" dirty="0" err="1" smtClean="0"/>
              <a:t>exanthem</a:t>
            </a:r>
            <a:r>
              <a:rPr lang="en-US" dirty="0" smtClean="0"/>
              <a:t> </a:t>
            </a:r>
            <a:r>
              <a:rPr lang="en-US" dirty="0" err="1" smtClean="0"/>
              <a:t>subitum</a:t>
            </a:r>
            <a:r>
              <a:rPr lang="en-US" dirty="0" smtClean="0"/>
              <a:t>), rare cases of an infectious mononucleosis-like syndrome and infection in the </a:t>
            </a:r>
            <a:r>
              <a:rPr lang="en-US" dirty="0" err="1" smtClean="0"/>
              <a:t>immunocompromised</a:t>
            </a:r>
            <a:r>
              <a:rPr lang="en-US" dirty="0" smtClean="0"/>
              <a:t> host.</a:t>
            </a:r>
            <a:endParaRPr lang="ar-IQ" dirty="0"/>
          </a:p>
        </p:txBody>
      </p:sp>
      <p:pic>
        <p:nvPicPr>
          <p:cNvPr id="6146" name="Picture 2"/>
          <p:cNvPicPr>
            <a:picLocks noGrp="1" noChangeAspect="1" noChangeArrowheads="1"/>
          </p:cNvPicPr>
          <p:nvPr>
            <p:ph sz="half" idx="2"/>
          </p:nvPr>
        </p:nvPicPr>
        <p:blipFill>
          <a:blip r:embed="rId2"/>
          <a:srcRect/>
          <a:stretch>
            <a:fillRect/>
          </a:stretch>
        </p:blipFill>
        <p:spPr bwMode="auto">
          <a:xfrm>
            <a:off x="4714876" y="1357298"/>
            <a:ext cx="4143404"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5" name="عنصر نائب للمحتوى 4"/>
          <p:cNvSpPr>
            <a:spLocks noGrp="1"/>
          </p:cNvSpPr>
          <p:nvPr>
            <p:ph idx="1"/>
          </p:nvPr>
        </p:nvSpPr>
        <p:spPr/>
        <p:txBody>
          <a:bodyPr>
            <a:normAutofit/>
          </a:bodyPr>
          <a:lstStyle/>
          <a:p>
            <a:pPr algn="just" rtl="0"/>
            <a:r>
              <a:rPr lang="en-US" dirty="0" smtClean="0"/>
              <a:t>Infection is almost universal, with approximately 95% of children acquiring this virus by 2 years of age. </a:t>
            </a:r>
          </a:p>
          <a:p>
            <a:pPr algn="just" rtl="0"/>
            <a:r>
              <a:rPr lang="en-US" dirty="0" smtClean="0"/>
              <a:t>Transmission is via saliva.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HHV-7 is very closely related to HHV-6, and is believed to be responsible for a proportion of cases of </a:t>
            </a:r>
            <a:r>
              <a:rPr lang="en-US" dirty="0" err="1" smtClean="0"/>
              <a:t>exanthem</a:t>
            </a:r>
            <a:r>
              <a:rPr lang="en-US" dirty="0" smtClean="0"/>
              <a:t> </a:t>
            </a:r>
            <a:r>
              <a:rPr lang="en-US" dirty="0" err="1" smtClean="0"/>
              <a:t>subitum</a:t>
            </a:r>
            <a:r>
              <a:rPr lang="en-US" dirty="0" smtClean="0"/>
              <a:t>. </a:t>
            </a:r>
          </a:p>
          <a:p>
            <a:pPr algn="just" rtl="0"/>
            <a:r>
              <a:rPr lang="en-US" dirty="0" smtClean="0"/>
              <a:t>Like HHV-6, HHV-7 causes an almost universal infection in childhood, with subsequent latent infection and occasional infection in the </a:t>
            </a:r>
            <a:r>
              <a:rPr lang="en-US" dirty="0" err="1" smtClean="0"/>
              <a:t>immunocompromised</a:t>
            </a:r>
            <a:r>
              <a:rPr lang="en-US" dirty="0" smtClean="0"/>
              <a:t>  host.</a:t>
            </a:r>
            <a:endParaRPr lang="ar-IQ" dirty="0" smtClean="0"/>
          </a:p>
          <a:p>
            <a:pPr algn="just" rtl="0"/>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a:xfrm>
            <a:off x="857224" y="1428736"/>
            <a:ext cx="7772400" cy="4572000"/>
          </a:xfrm>
        </p:spPr>
        <p:txBody>
          <a:bodyPr>
            <a:normAutofit fontScale="92500" lnSpcReduction="20000"/>
          </a:bodyPr>
          <a:lstStyle/>
          <a:p>
            <a:pPr algn="just" rtl="0"/>
            <a:r>
              <a:rPr lang="en-US" dirty="0" err="1" smtClean="0"/>
              <a:t>Exanthem</a:t>
            </a:r>
            <a:r>
              <a:rPr lang="en-US" dirty="0" smtClean="0"/>
              <a:t> </a:t>
            </a:r>
            <a:r>
              <a:rPr lang="en-US" dirty="0" err="1" smtClean="0"/>
              <a:t>subitum</a:t>
            </a:r>
            <a:r>
              <a:rPr lang="en-US" dirty="0" smtClean="0"/>
              <a:t> is also known as </a:t>
            </a:r>
            <a:r>
              <a:rPr lang="en-US" dirty="0" err="1" smtClean="0"/>
              <a:t>roseola</a:t>
            </a:r>
            <a:r>
              <a:rPr lang="en-US" dirty="0" smtClean="0"/>
              <a:t> </a:t>
            </a:r>
            <a:r>
              <a:rPr lang="en-US" dirty="0" err="1" smtClean="0"/>
              <a:t>infantum</a:t>
            </a:r>
            <a:r>
              <a:rPr lang="en-US" dirty="0" smtClean="0"/>
              <a:t> or sixth disease. </a:t>
            </a:r>
          </a:p>
          <a:p>
            <a:pPr algn="just" rtl="0"/>
            <a:r>
              <a:rPr lang="en-US" dirty="0" smtClean="0"/>
              <a:t>A high fever is followed by a </a:t>
            </a:r>
            <a:r>
              <a:rPr lang="en-US" dirty="0" err="1" smtClean="0"/>
              <a:t>maculopapular</a:t>
            </a:r>
            <a:r>
              <a:rPr lang="en-US" dirty="0" smtClean="0"/>
              <a:t> rash as the fever resolves. </a:t>
            </a:r>
          </a:p>
          <a:p>
            <a:pPr algn="just" rtl="0"/>
            <a:r>
              <a:rPr lang="en-US" dirty="0" smtClean="0"/>
              <a:t>Fever and/or febrile convulsions may also occur without a rash.</a:t>
            </a:r>
          </a:p>
          <a:p>
            <a:pPr algn="just" rtl="0"/>
            <a:r>
              <a:rPr lang="en-US" dirty="0" smtClean="0"/>
              <a:t>Rarely, older children or adults may develop an infectious mononucleosis-like illness, hepatitis or rash. </a:t>
            </a:r>
          </a:p>
          <a:p>
            <a:pPr algn="just" rtl="0"/>
            <a:r>
              <a:rPr lang="en-US" dirty="0" smtClean="0"/>
              <a:t>In the </a:t>
            </a:r>
            <a:r>
              <a:rPr lang="en-US" dirty="0" err="1" smtClean="0"/>
              <a:t>immunocompromised</a:t>
            </a:r>
            <a:r>
              <a:rPr lang="en-US" dirty="0" smtClean="0"/>
              <a:t> infection is rare but can cause fever, rash, hepatitis, </a:t>
            </a:r>
            <a:r>
              <a:rPr lang="en-US" dirty="0" err="1" smtClean="0"/>
              <a:t>cytopenia</a:t>
            </a:r>
            <a:r>
              <a:rPr lang="en-US" dirty="0" smtClean="0"/>
              <a:t> or encephalitis.</a:t>
            </a:r>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Diagnosis and management:</a:t>
            </a:r>
            <a:endParaRPr lang="ar-IQ" dirty="0"/>
          </a:p>
        </p:txBody>
      </p:sp>
      <p:sp>
        <p:nvSpPr>
          <p:cNvPr id="3" name="عنصر نائب للمحتوى 2"/>
          <p:cNvSpPr>
            <a:spLocks noGrp="1"/>
          </p:cNvSpPr>
          <p:nvPr>
            <p:ph idx="1"/>
          </p:nvPr>
        </p:nvSpPr>
        <p:spPr>
          <a:xfrm>
            <a:off x="928662" y="1500174"/>
            <a:ext cx="7772400" cy="4572000"/>
          </a:xfrm>
        </p:spPr>
        <p:txBody>
          <a:bodyPr>
            <a:normAutofit/>
          </a:bodyPr>
          <a:lstStyle/>
          <a:p>
            <a:pPr algn="just" rtl="0"/>
            <a:r>
              <a:rPr lang="en-US" dirty="0" err="1" smtClean="0"/>
              <a:t>Exanthem</a:t>
            </a:r>
            <a:r>
              <a:rPr lang="en-US" dirty="0" smtClean="0"/>
              <a:t> </a:t>
            </a:r>
            <a:r>
              <a:rPr lang="en-US" dirty="0" err="1" smtClean="0"/>
              <a:t>subitum</a:t>
            </a:r>
            <a:r>
              <a:rPr lang="en-US" dirty="0" smtClean="0"/>
              <a:t> is usually a clinical diagnosis.</a:t>
            </a:r>
          </a:p>
          <a:p>
            <a:pPr algn="just" rtl="0"/>
            <a:r>
              <a:rPr lang="en-US" dirty="0" smtClean="0"/>
              <a:t>Laboratory diagnosis can be made by antibody and/or DNA detection, although these tests are not widely available. </a:t>
            </a:r>
          </a:p>
          <a:p>
            <a:pPr algn="just" rtl="0"/>
            <a:r>
              <a:rPr lang="en-US" dirty="0" smtClean="0"/>
              <a:t>The disease is self-limiting. </a:t>
            </a:r>
          </a:p>
          <a:p>
            <a:pPr algn="just" rtl="0"/>
            <a:r>
              <a:rPr lang="en-US" dirty="0" smtClean="0"/>
              <a:t>Treatment with </a:t>
            </a:r>
            <a:r>
              <a:rPr lang="en-US" dirty="0" err="1" smtClean="0"/>
              <a:t>ganciclovir</a:t>
            </a:r>
            <a:r>
              <a:rPr lang="en-US" dirty="0" smtClean="0"/>
              <a:t> has been used in </a:t>
            </a:r>
            <a:r>
              <a:rPr lang="en-US" dirty="0" err="1" smtClean="0"/>
              <a:t>immunocompromised</a:t>
            </a:r>
            <a:r>
              <a:rPr lang="en-US" dirty="0" smtClean="0"/>
              <a:t> hosts infected with HHV-6.</a:t>
            </a:r>
            <a:endParaRPr lang="ar-IQ"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5- Chickenpox (</a:t>
            </a:r>
            <a:r>
              <a:rPr lang="en-US"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varicella</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a:xfrm>
            <a:off x="928662" y="1571612"/>
            <a:ext cx="7772400" cy="4572000"/>
          </a:xfrm>
        </p:spPr>
        <p:txBody>
          <a:bodyPr>
            <a:normAutofit fontScale="92500"/>
          </a:bodyPr>
          <a:lstStyle/>
          <a:p>
            <a:pPr algn="just" rtl="0"/>
            <a:r>
              <a:rPr lang="en-US" dirty="0" err="1" smtClean="0"/>
              <a:t>Varicella</a:t>
            </a:r>
            <a:r>
              <a:rPr lang="en-US" dirty="0" smtClean="0"/>
              <a:t> zoster virus (VZV) is a </a:t>
            </a:r>
            <a:r>
              <a:rPr lang="en-US" dirty="0" err="1" smtClean="0"/>
              <a:t>dermotropic</a:t>
            </a:r>
            <a:r>
              <a:rPr lang="en-US" dirty="0" smtClean="0"/>
              <a:t> and </a:t>
            </a:r>
            <a:r>
              <a:rPr lang="en-US" dirty="0" err="1" smtClean="0"/>
              <a:t>neurotropic</a:t>
            </a:r>
            <a:r>
              <a:rPr lang="en-US" dirty="0" smtClean="0"/>
              <a:t> virus that produces primary infection, usually in childhood, which may reactivate in later life. </a:t>
            </a:r>
          </a:p>
          <a:p>
            <a:pPr algn="just" rtl="0"/>
            <a:r>
              <a:rPr lang="en-US" dirty="0" smtClean="0"/>
              <a:t>VZV is spread by aerosol and direct contact. </a:t>
            </a:r>
          </a:p>
          <a:p>
            <a:pPr algn="just" rtl="0"/>
            <a:r>
              <a:rPr lang="en-US" dirty="0" smtClean="0"/>
              <a:t>It is highly infectious to non-immune individuals. </a:t>
            </a:r>
          </a:p>
          <a:p>
            <a:pPr algn="just" rtl="0"/>
            <a:r>
              <a:rPr lang="en-US" dirty="0" smtClean="0"/>
              <a:t>Disease in children is usually well tolerated. </a:t>
            </a:r>
          </a:p>
          <a:p>
            <a:pPr algn="just" rtl="0"/>
            <a:r>
              <a:rPr lang="en-US" dirty="0" smtClean="0"/>
              <a:t>Manifestations are more severe in adults, pregnant women and the </a:t>
            </a:r>
            <a:r>
              <a:rPr lang="en-US" dirty="0" err="1" smtClean="0"/>
              <a:t>immunocompromised</a:t>
            </a:r>
            <a:r>
              <a:rPr lang="en-US" dirty="0" smtClean="0"/>
              <a:t>.</a:t>
            </a:r>
            <a:endParaRPr lang="ar-IQ"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The incubation period is 11–20 days, after which a vesicular eruption begins, often on mucosal surfaces first, followed by rapid dissemination in a centripetal distribution (most dense on trunk and sparse on limbs). </a:t>
            </a:r>
          </a:p>
          <a:p>
            <a:pPr algn="just" rtl="0"/>
            <a:r>
              <a:rPr lang="en-US" dirty="0" smtClean="0"/>
              <a:t>New lesions occur every 2–4 days and each crop is associated with fever.</a:t>
            </a:r>
            <a:endParaRPr lang="ar-IQ"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6" name="عنصر نائب للمحتوى 5" descr="Capture.PNG"/>
          <p:cNvPicPr>
            <a:picLocks noGrp="1" noChangeAspect="1"/>
          </p:cNvPicPr>
          <p:nvPr>
            <p:ph idx="1"/>
          </p:nvPr>
        </p:nvPicPr>
        <p:blipFill>
          <a:blip r:embed="rId2"/>
          <a:stretch>
            <a:fillRect/>
          </a:stretch>
        </p:blipFill>
        <p:spPr>
          <a:xfrm>
            <a:off x="571472" y="1928802"/>
            <a:ext cx="8429684" cy="36616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1- Measles:</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a:xfrm>
            <a:off x="928662" y="1500174"/>
            <a:ext cx="7772400" cy="4572000"/>
          </a:xfrm>
        </p:spPr>
        <p:txBody>
          <a:bodyPr>
            <a:normAutofit fontScale="92500" lnSpcReduction="20000"/>
          </a:bodyPr>
          <a:lstStyle/>
          <a:p>
            <a:pPr algn="just" rtl="0"/>
            <a:r>
              <a:rPr lang="en-US" dirty="0" smtClean="0"/>
              <a:t>Before </a:t>
            </a:r>
            <a:r>
              <a:rPr lang="en-US" dirty="0" err="1" smtClean="0"/>
              <a:t>immunisation</a:t>
            </a:r>
            <a:r>
              <a:rPr lang="en-US" dirty="0" smtClean="0"/>
              <a:t> campaigns, measles occurred in almost 100% of children world-wide. </a:t>
            </a:r>
          </a:p>
          <a:p>
            <a:pPr algn="just" rtl="0"/>
            <a:r>
              <a:rPr lang="en-US" dirty="0" smtClean="0"/>
              <a:t>The WHO has set the objective of eradicating measles globally by 2010, using the live attenuated vaccine. </a:t>
            </a:r>
          </a:p>
          <a:p>
            <a:pPr algn="just" rtl="0"/>
            <a:r>
              <a:rPr lang="en-US" dirty="0" smtClean="0"/>
              <a:t>However, vaccination of only 70–80% of the population, as is currently the case in the UK, for example, is insufficient to prevent outbreaks in older children and adults, who are more susceptible to complications. </a:t>
            </a:r>
          </a:p>
          <a:p>
            <a:pPr algn="just" rtl="0"/>
            <a:r>
              <a:rPr lang="en-US" dirty="0" smtClean="0"/>
              <a:t>Natural illness produces lifelong immunity.</a:t>
            </a:r>
            <a:endParaRPr lang="ar-IQ"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928662" y="1500174"/>
            <a:ext cx="7772400" cy="4572000"/>
          </a:xfrm>
        </p:spPr>
        <p:txBody>
          <a:bodyPr>
            <a:normAutofit fontScale="92500" lnSpcReduction="10000"/>
          </a:bodyPr>
          <a:lstStyle/>
          <a:p>
            <a:pPr algn="just" rtl="0"/>
            <a:r>
              <a:rPr lang="en-US" dirty="0" smtClean="0"/>
              <a:t>The rash progresses from small pink </a:t>
            </a:r>
            <a:r>
              <a:rPr lang="en-US" dirty="0" err="1" smtClean="0"/>
              <a:t>macules</a:t>
            </a:r>
            <a:r>
              <a:rPr lang="en-US" dirty="0" smtClean="0"/>
              <a:t> to vesicles and pustules within 24 hours. </a:t>
            </a:r>
          </a:p>
          <a:p>
            <a:pPr algn="just" rtl="0"/>
            <a:r>
              <a:rPr lang="en-US" dirty="0" smtClean="0"/>
              <a:t>Infectivity lasts from up to 4 days (but usually 48 hours) before the lesions appear until the last vesicles crust over. </a:t>
            </a:r>
          </a:p>
          <a:p>
            <a:pPr algn="just" rtl="0"/>
            <a:r>
              <a:rPr lang="en-US" dirty="0" smtClean="0"/>
              <a:t>Due to intense itching, secondary bacterial infection from scratching is the most common complication of primary chickenpox. </a:t>
            </a:r>
          </a:p>
          <a:p>
            <a:pPr algn="just" rtl="0"/>
            <a:r>
              <a:rPr lang="en-US" dirty="0" smtClean="0"/>
              <a:t>Self-limiting </a:t>
            </a:r>
            <a:r>
              <a:rPr lang="en-US" dirty="0" err="1" smtClean="0"/>
              <a:t>cerebellar</a:t>
            </a:r>
            <a:r>
              <a:rPr lang="en-US" dirty="0" smtClean="0"/>
              <a:t> ataxia and encephalitis are rare complications.</a:t>
            </a:r>
            <a:endParaRPr lang="ar-IQ"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Adults, pregnant women and the </a:t>
            </a:r>
            <a:r>
              <a:rPr lang="en-US" dirty="0" err="1" smtClean="0"/>
              <a:t>immunocompromised</a:t>
            </a:r>
            <a:r>
              <a:rPr lang="en-US" dirty="0" smtClean="0"/>
              <a:t> are at increased risk of visceral involvement, which presents as </a:t>
            </a:r>
            <a:r>
              <a:rPr lang="en-US" dirty="0" err="1" smtClean="0"/>
              <a:t>pneumonitis</a:t>
            </a:r>
            <a:r>
              <a:rPr lang="en-US" dirty="0" smtClean="0"/>
              <a:t>, hepatitis or encephalitis.</a:t>
            </a:r>
          </a:p>
          <a:p>
            <a:pPr algn="just" rtl="0"/>
            <a:r>
              <a:rPr lang="en-US" dirty="0" err="1" smtClean="0"/>
              <a:t>Pneumonitis</a:t>
            </a:r>
            <a:r>
              <a:rPr lang="en-US" dirty="0" smtClean="0"/>
              <a:t> can be fatal and is more likely to occur in smokers. </a:t>
            </a:r>
            <a:endParaRPr lang="ar-IQ"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Maternal infection in early pregnancy carries a 3% risk of neonatal damage with developmental abnormalities of eyes, CNS and limbs. </a:t>
            </a:r>
          </a:p>
          <a:p>
            <a:pPr algn="just" rtl="0"/>
            <a:r>
              <a:rPr lang="en-US" dirty="0" smtClean="0"/>
              <a:t>Chickenpox within 5 days of delivery leads to severe neonatal </a:t>
            </a:r>
            <a:r>
              <a:rPr lang="en-US" dirty="0" err="1" smtClean="0"/>
              <a:t>varicella</a:t>
            </a:r>
            <a:r>
              <a:rPr lang="en-US" dirty="0" smtClean="0"/>
              <a:t> with visceral involvement and </a:t>
            </a:r>
            <a:r>
              <a:rPr lang="en-US" dirty="0" err="1" smtClean="0"/>
              <a:t>haemorrhage</a:t>
            </a:r>
            <a:r>
              <a:rPr lang="en-US" dirty="0" smtClean="0"/>
              <a:t>.</a:t>
            </a:r>
            <a:endParaRPr lang="ar-IQ"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Diagnosis:</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Diagnosis is primarily clinical, by recognition of the rash. </a:t>
            </a:r>
          </a:p>
          <a:p>
            <a:pPr algn="just" rtl="0"/>
            <a:r>
              <a:rPr lang="en-US" dirty="0" smtClean="0"/>
              <a:t>If necessary, this can be confirmed by detection of antigen (direct </a:t>
            </a:r>
            <a:r>
              <a:rPr lang="en-US" dirty="0" err="1" smtClean="0"/>
              <a:t>immunofluorescence</a:t>
            </a:r>
            <a:r>
              <a:rPr lang="en-US" dirty="0" smtClean="0"/>
              <a:t>), DNA (PCR) or by viral culture of aspirated vesicular fluid. </a:t>
            </a:r>
          </a:p>
          <a:p>
            <a:pPr algn="just" rtl="0"/>
            <a:r>
              <a:rPr lang="en-US" dirty="0" smtClean="0"/>
              <a:t>Serology is used to identify </a:t>
            </a:r>
            <a:r>
              <a:rPr lang="en-US" dirty="0" err="1" smtClean="0"/>
              <a:t>seronegative</a:t>
            </a:r>
            <a:r>
              <a:rPr lang="en-US" dirty="0" smtClean="0"/>
              <a:t> individuals at risk of infection.</a:t>
            </a:r>
            <a:endParaRPr lang="ar-IQ"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 and prevention:</a:t>
            </a:r>
            <a:endParaRPr lang="ar-IQ" dirty="0"/>
          </a:p>
        </p:txBody>
      </p:sp>
      <p:sp>
        <p:nvSpPr>
          <p:cNvPr id="3" name="عنصر نائب للمحتوى 2"/>
          <p:cNvSpPr>
            <a:spLocks noGrp="1"/>
          </p:cNvSpPr>
          <p:nvPr>
            <p:ph sz="half" idx="1"/>
          </p:nvPr>
        </p:nvSpPr>
        <p:spPr>
          <a:xfrm>
            <a:off x="428596" y="1500174"/>
            <a:ext cx="8179622" cy="2230003"/>
          </a:xfrm>
        </p:spPr>
        <p:txBody>
          <a:bodyPr>
            <a:normAutofit/>
          </a:bodyPr>
          <a:lstStyle/>
          <a:p>
            <a:pPr algn="just" rtl="0"/>
            <a:r>
              <a:rPr lang="en-US" dirty="0" err="1" smtClean="0"/>
              <a:t>Antivirals</a:t>
            </a:r>
            <a:r>
              <a:rPr lang="en-US" dirty="0" smtClean="0"/>
              <a:t>, although effective if commenced within 48 hours of rash appearance, are not licensed in the UK for uncomplicated primary VZV infection, since published evidence suggests the benefits are marginal. </a:t>
            </a:r>
            <a:endParaRPr lang="ar-IQ" dirty="0"/>
          </a:p>
        </p:txBody>
      </p:sp>
      <p:pic>
        <p:nvPicPr>
          <p:cNvPr id="8194" name="Picture 2"/>
          <p:cNvPicPr>
            <a:picLocks noGrp="1" noChangeAspect="1" noChangeArrowheads="1"/>
          </p:cNvPicPr>
          <p:nvPr>
            <p:ph sz="half" idx="2"/>
          </p:nvPr>
        </p:nvPicPr>
        <p:blipFill>
          <a:blip r:embed="rId2"/>
          <a:srcRect/>
          <a:stretch>
            <a:fillRect/>
          </a:stretch>
        </p:blipFill>
        <p:spPr bwMode="auto">
          <a:xfrm>
            <a:off x="1010269" y="3857625"/>
            <a:ext cx="7531449"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357158" y="1214422"/>
            <a:ext cx="4214842" cy="4500594"/>
          </a:xfrm>
        </p:spPr>
        <p:txBody>
          <a:bodyPr>
            <a:normAutofit fontScale="92500" lnSpcReduction="10000"/>
          </a:bodyPr>
          <a:lstStyle/>
          <a:p>
            <a:pPr algn="just" rtl="0"/>
            <a:r>
              <a:rPr lang="en-US" dirty="0" smtClean="0"/>
              <a:t>They are, however, widely used around the world for uncomplicated chickenpox in adults. </a:t>
            </a:r>
          </a:p>
          <a:p>
            <a:pPr algn="just" rtl="0"/>
            <a:r>
              <a:rPr lang="en-US" dirty="0" smtClean="0"/>
              <a:t>Treatment is required in individuals with complications and those who are </a:t>
            </a:r>
            <a:r>
              <a:rPr lang="en-US" dirty="0" err="1" smtClean="0"/>
              <a:t>immunocompromised</a:t>
            </a:r>
            <a:r>
              <a:rPr lang="en-US" dirty="0" smtClean="0"/>
              <a:t>, including pregnant women.</a:t>
            </a:r>
            <a:endParaRPr lang="ar-IQ" dirty="0" smtClean="0"/>
          </a:p>
          <a:p>
            <a:endParaRPr lang="ar-IQ" dirty="0"/>
          </a:p>
        </p:txBody>
      </p:sp>
      <p:pic>
        <p:nvPicPr>
          <p:cNvPr id="9218" name="Picture 2"/>
          <p:cNvPicPr>
            <a:picLocks noGrp="1" noChangeAspect="1" noChangeArrowheads="1"/>
          </p:cNvPicPr>
          <p:nvPr>
            <p:ph sz="half" idx="2"/>
          </p:nvPr>
        </p:nvPicPr>
        <p:blipFill>
          <a:blip r:embed="rId2"/>
          <a:srcRect/>
          <a:stretch>
            <a:fillRect/>
          </a:stretch>
        </p:blipFill>
        <p:spPr bwMode="auto">
          <a:xfrm>
            <a:off x="4714876" y="357166"/>
            <a:ext cx="4143404"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More severe disease, particularly in </a:t>
            </a:r>
            <a:r>
              <a:rPr lang="en-US" dirty="0" err="1" smtClean="0"/>
              <a:t>immunocompromised</a:t>
            </a:r>
            <a:r>
              <a:rPr lang="en-US" dirty="0" smtClean="0"/>
              <a:t> hosts, requires initial </a:t>
            </a:r>
            <a:r>
              <a:rPr lang="en-US" dirty="0" err="1" smtClean="0"/>
              <a:t>parenteral</a:t>
            </a:r>
            <a:r>
              <a:rPr lang="en-US" dirty="0" smtClean="0"/>
              <a:t> therapy. </a:t>
            </a:r>
          </a:p>
          <a:p>
            <a:pPr algn="just" rtl="0"/>
            <a:r>
              <a:rPr lang="en-US" dirty="0" err="1" smtClean="0"/>
              <a:t>Immunocompromised</a:t>
            </a:r>
            <a:r>
              <a:rPr lang="en-US" dirty="0" smtClean="0"/>
              <a:t> patients may have prolonged viral shedding and may require prolonged treatment until all lesions crust over.</a:t>
            </a:r>
            <a:endParaRPr lang="ar-IQ"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Human VZ immunoglobulin (VZIG) is used to attenuate infection in people who have had significant contact with VZV, are susceptible to infection (i.e. have no history of chickenpox or shingles and are negative for serum VZV </a:t>
            </a:r>
            <a:r>
              <a:rPr lang="en-US" dirty="0" err="1" smtClean="0"/>
              <a:t>IgG</a:t>
            </a:r>
            <a:r>
              <a:rPr lang="en-US" dirty="0" smtClean="0"/>
              <a:t>) and are at risk of severe disease (e.g. </a:t>
            </a:r>
            <a:r>
              <a:rPr lang="en-US" dirty="0" err="1" smtClean="0"/>
              <a:t>immunocompromised</a:t>
            </a:r>
            <a:r>
              <a:rPr lang="en-US" dirty="0" smtClean="0"/>
              <a:t>, steroid-treated or pregnant).</a:t>
            </a:r>
            <a:endParaRPr lang="ar-IQ"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43" name="Picture 3"/>
          <p:cNvPicPr>
            <a:picLocks noGrp="1" noChangeAspect="1" noChangeArrowheads="1"/>
          </p:cNvPicPr>
          <p:nvPr>
            <p:ph idx="1"/>
          </p:nvPr>
        </p:nvPicPr>
        <p:blipFill>
          <a:blip r:embed="rId2"/>
          <a:srcRect/>
          <a:stretch>
            <a:fillRect/>
          </a:stretch>
        </p:blipFill>
        <p:spPr bwMode="auto">
          <a:xfrm>
            <a:off x="214282" y="0"/>
            <a:ext cx="892971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Ideally, VZIG should be given within 7 days of exposure, but it may attenuate disease even if given up to 10 days afterwards. </a:t>
            </a:r>
          </a:p>
          <a:p>
            <a:pPr algn="just" rtl="0"/>
            <a:r>
              <a:rPr lang="en-US" dirty="0" smtClean="0"/>
              <a:t>Susceptible contacts who develop severe chickenpox after receiving VZIG should be treated with </a:t>
            </a:r>
            <a:r>
              <a:rPr lang="en-US" dirty="0" err="1" smtClean="0"/>
              <a:t>aciclovir</a:t>
            </a:r>
            <a:r>
              <a:rPr lang="en-US" dirty="0" smtClean="0"/>
              <a:t>.</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p:txBody>
          <a:bodyPr/>
          <a:lstStyle/>
          <a:p>
            <a:pPr algn="just" rtl="0"/>
            <a:r>
              <a:rPr lang="en-US" dirty="0" smtClean="0"/>
              <a:t>Infection is by respiratory droplets with an incubation period of 6–19 days. </a:t>
            </a:r>
          </a:p>
          <a:p>
            <a:pPr algn="just" rtl="0"/>
            <a:r>
              <a:rPr lang="en-US" dirty="0" smtClean="0"/>
              <a:t>A </a:t>
            </a:r>
            <a:r>
              <a:rPr lang="en-US" dirty="0" err="1" smtClean="0"/>
              <a:t>prodromal</a:t>
            </a:r>
            <a:r>
              <a:rPr lang="en-US" dirty="0" smtClean="0"/>
              <a:t> illness, 1–3 days before the rash, occurs with upper respiratory symptoms, conjunctivitis and the presence of </a:t>
            </a:r>
            <a:r>
              <a:rPr lang="en-US" dirty="0" err="1" smtClean="0"/>
              <a:t>Koplik’s</a:t>
            </a:r>
            <a:r>
              <a:rPr lang="en-US" dirty="0" smtClean="0"/>
              <a:t> spots on the internal </a:t>
            </a:r>
            <a:r>
              <a:rPr lang="en-US" dirty="0" err="1" smtClean="0"/>
              <a:t>buccal</a:t>
            </a:r>
            <a:r>
              <a:rPr lang="en-US" dirty="0" smtClean="0"/>
              <a:t> mucosa.</a:t>
            </a:r>
            <a:endParaRPr lang="ar-IQ"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 live, attenuated VZV vaccine is available and in routine use in the USA and other countries. </a:t>
            </a:r>
          </a:p>
          <a:p>
            <a:pPr algn="just" rtl="0"/>
            <a:r>
              <a:rPr lang="en-US" dirty="0" smtClean="0"/>
              <a:t>Children receive one dose after 1 year of age and </a:t>
            </a:r>
            <a:r>
              <a:rPr lang="en-US" dirty="0" err="1" smtClean="0"/>
              <a:t>seronegative</a:t>
            </a:r>
            <a:r>
              <a:rPr lang="en-US" dirty="0" smtClean="0"/>
              <a:t> adults two doses. </a:t>
            </a:r>
          </a:p>
          <a:p>
            <a:pPr algn="just" rtl="0"/>
            <a:r>
              <a:rPr lang="en-US" dirty="0" smtClean="0"/>
              <a:t>The vaccine may also be used in patients prior to planned iatrogenic </a:t>
            </a:r>
            <a:r>
              <a:rPr lang="en-US" dirty="0" err="1" smtClean="0"/>
              <a:t>immunosuppression</a:t>
            </a:r>
            <a:r>
              <a:rPr lang="en-US" dirty="0" smtClean="0"/>
              <a:t>, e.g. before a transplant procedure.</a:t>
            </a:r>
            <a:endParaRPr lang="ar-IQ"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Shingles (herpes zoster):</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After initial infection VZV persists in latent form in the dorsal root ganglion of sensory nerves and can reactivate in later life as a </a:t>
            </a:r>
            <a:r>
              <a:rPr lang="en-US" dirty="0" err="1" smtClean="0"/>
              <a:t>localised</a:t>
            </a:r>
            <a:r>
              <a:rPr lang="en-US" dirty="0" smtClean="0"/>
              <a:t> rash or with other clinical manifestations. </a:t>
            </a:r>
          </a:p>
          <a:p>
            <a:pPr algn="just" rtl="0"/>
            <a:r>
              <a:rPr lang="en-US" dirty="0" smtClean="0"/>
              <a:t>Commonly seen in the elderly, shingles may also present in younger patients with immune deficiency.</a:t>
            </a:r>
            <a:endParaRPr lang="ar-IQ"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a:xfrm>
            <a:off x="928662" y="1571612"/>
            <a:ext cx="7772400" cy="4572000"/>
          </a:xfrm>
        </p:spPr>
        <p:txBody>
          <a:bodyPr>
            <a:normAutofit lnSpcReduction="10000"/>
          </a:bodyPr>
          <a:lstStyle/>
          <a:p>
            <a:pPr algn="just" rtl="0"/>
            <a:r>
              <a:rPr lang="en-US" dirty="0" smtClean="0"/>
              <a:t>Burning discomfort occurs in the affected dermatome, where discrete vesicles appear 3–4 days later. </a:t>
            </a:r>
          </a:p>
          <a:p>
            <a:pPr algn="just" rtl="0"/>
            <a:r>
              <a:rPr lang="en-US" dirty="0" smtClean="0"/>
              <a:t>This is associated with a brief </a:t>
            </a:r>
            <a:r>
              <a:rPr lang="en-US" dirty="0" err="1" smtClean="0"/>
              <a:t>viraemia</a:t>
            </a:r>
            <a:r>
              <a:rPr lang="en-US" dirty="0" smtClean="0"/>
              <a:t> and can produce distant satellite ‘chickenpox’ lesions. </a:t>
            </a:r>
          </a:p>
          <a:p>
            <a:pPr algn="just" rtl="0"/>
            <a:r>
              <a:rPr lang="en-US" dirty="0" smtClean="0"/>
              <a:t>Severe disease, a prolonged duration of rash, multiple </a:t>
            </a:r>
            <a:r>
              <a:rPr lang="en-US" dirty="0" err="1" smtClean="0"/>
              <a:t>dermatomal</a:t>
            </a:r>
            <a:r>
              <a:rPr lang="en-US" dirty="0" smtClean="0"/>
              <a:t> involvement or recurrence suggests underlying immune deficiency, including HIV.</a:t>
            </a:r>
            <a:endParaRPr lang="ar-IQ"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Chickenpox may be contracted from a case of shingles but not vice versa.</a:t>
            </a:r>
          </a:p>
          <a:p>
            <a:pPr algn="just" rtl="0"/>
            <a:r>
              <a:rPr lang="en-US" dirty="0" smtClean="0"/>
              <a:t>Although thoracic dermatomes are most commonly involved, the ophthalmic division of the trigeminal nerve is also frequently affected; vesicles may appear on the cornea and lead to ulceration.</a:t>
            </a:r>
            <a:endParaRPr lang="ar-IQ"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7224" y="928670"/>
            <a:ext cx="7772400" cy="4572000"/>
          </a:xfrm>
        </p:spPr>
        <p:txBody>
          <a:bodyPr>
            <a:normAutofit/>
          </a:bodyPr>
          <a:lstStyle/>
          <a:p>
            <a:pPr algn="just" rtl="0"/>
            <a:r>
              <a:rPr lang="en-US" dirty="0" smtClean="0"/>
              <a:t>This condition can lead to blindness and urgent ophthalmology review is required. </a:t>
            </a:r>
          </a:p>
          <a:p>
            <a:pPr algn="just" rtl="0"/>
            <a:r>
              <a:rPr lang="en-US" dirty="0" err="1" smtClean="0"/>
              <a:t>Geniculate</a:t>
            </a:r>
            <a:r>
              <a:rPr lang="en-US" dirty="0" smtClean="0"/>
              <a:t> ganglion involvement causes the Ramsay Hunt syndrome of facial palsy, </a:t>
            </a:r>
            <a:r>
              <a:rPr lang="en-US" dirty="0" err="1" smtClean="0"/>
              <a:t>ipsilateral</a:t>
            </a:r>
            <a:r>
              <a:rPr lang="en-US" dirty="0" smtClean="0"/>
              <a:t> loss of taste and </a:t>
            </a:r>
            <a:r>
              <a:rPr lang="en-US" dirty="0" err="1" smtClean="0"/>
              <a:t>buccal</a:t>
            </a:r>
            <a:r>
              <a:rPr lang="en-US" dirty="0" smtClean="0"/>
              <a:t> ulceration, plus a rash in the external auditory canal. </a:t>
            </a:r>
          </a:p>
          <a:p>
            <a:pPr algn="just" rtl="0"/>
            <a:r>
              <a:rPr lang="en-US" dirty="0" smtClean="0"/>
              <a:t>This may be mistaken for Bell’s palsy. </a:t>
            </a:r>
          </a:p>
          <a:p>
            <a:pPr algn="just" rtl="0"/>
            <a:r>
              <a:rPr lang="en-US" dirty="0" smtClean="0"/>
              <a:t>Bowel and bladder dysfunction occur with sacral nerve root involvement.</a:t>
            </a:r>
            <a:endParaRPr lang="ar-IQ"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7224" y="1142984"/>
            <a:ext cx="7772400" cy="4572000"/>
          </a:xfrm>
        </p:spPr>
        <p:txBody>
          <a:bodyPr>
            <a:normAutofit fontScale="92500"/>
          </a:bodyPr>
          <a:lstStyle/>
          <a:p>
            <a:pPr algn="just" rtl="0"/>
            <a:r>
              <a:rPr lang="en-US" dirty="0" smtClean="0"/>
              <a:t>The virus occasionally causes </a:t>
            </a:r>
            <a:r>
              <a:rPr lang="en-US" dirty="0" err="1" smtClean="0"/>
              <a:t>myelitis</a:t>
            </a:r>
            <a:r>
              <a:rPr lang="en-US" dirty="0" smtClean="0"/>
              <a:t> or encephalitis.</a:t>
            </a:r>
          </a:p>
          <a:p>
            <a:pPr algn="just" rtl="0"/>
            <a:r>
              <a:rPr lang="en-US" dirty="0" err="1" smtClean="0"/>
              <a:t>Granulomatous</a:t>
            </a:r>
            <a:r>
              <a:rPr lang="en-US" dirty="0" smtClean="0"/>
              <a:t> cerebral </a:t>
            </a:r>
            <a:r>
              <a:rPr lang="en-US" dirty="0" err="1" smtClean="0"/>
              <a:t>angiitis</a:t>
            </a:r>
            <a:r>
              <a:rPr lang="en-US" dirty="0" smtClean="0"/>
              <a:t> is a </a:t>
            </a:r>
            <a:r>
              <a:rPr lang="en-US" dirty="0" err="1" smtClean="0"/>
              <a:t>cerebrovascular</a:t>
            </a:r>
            <a:r>
              <a:rPr lang="en-US" dirty="0" smtClean="0"/>
              <a:t> complication that leads to a stroke-like syndrome in association with shingles, especially in an ophthalmic distribution.</a:t>
            </a:r>
          </a:p>
          <a:p>
            <a:pPr algn="just" rtl="0"/>
            <a:r>
              <a:rPr lang="en-US" dirty="0" smtClean="0"/>
              <a:t>Post-herpetic neuralgia causes troublesome persistence of pain for 1–6 months or longer, following healing of the rash. It is more common with advanced age.</a:t>
            </a:r>
            <a:endParaRPr lang="ar-IQ"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 and prevention:</a:t>
            </a:r>
            <a:endParaRPr lang="ar-IQ" dirty="0"/>
          </a:p>
        </p:txBody>
      </p:sp>
      <p:sp>
        <p:nvSpPr>
          <p:cNvPr id="3" name="عنصر نائب للمحتوى 2"/>
          <p:cNvSpPr>
            <a:spLocks noGrp="1"/>
          </p:cNvSpPr>
          <p:nvPr>
            <p:ph idx="1"/>
          </p:nvPr>
        </p:nvSpPr>
        <p:spPr>
          <a:xfrm>
            <a:off x="928662" y="1428736"/>
            <a:ext cx="7772400" cy="4572000"/>
          </a:xfrm>
        </p:spPr>
        <p:txBody>
          <a:bodyPr>
            <a:normAutofit/>
          </a:bodyPr>
          <a:lstStyle/>
          <a:p>
            <a:pPr algn="just" rtl="0"/>
            <a:r>
              <a:rPr lang="en-US" dirty="0" smtClean="0"/>
              <a:t>Early therapy with </a:t>
            </a:r>
            <a:r>
              <a:rPr lang="en-US" dirty="0" err="1" smtClean="0"/>
              <a:t>aciclovir</a:t>
            </a:r>
            <a:r>
              <a:rPr lang="en-US" dirty="0" smtClean="0"/>
              <a:t> or related agents has been shown to reduce both early- and late-onset pain, especially in patients over 65 years.</a:t>
            </a:r>
          </a:p>
          <a:p>
            <a:pPr algn="just" rtl="0"/>
            <a:r>
              <a:rPr lang="en-US" dirty="0" smtClean="0"/>
              <a:t>Post-herpetic neuralgia requires aggressive analgesia, along with agents such as </a:t>
            </a:r>
            <a:r>
              <a:rPr lang="en-US" dirty="0" err="1" smtClean="0"/>
              <a:t>amitriptyline</a:t>
            </a:r>
            <a:r>
              <a:rPr lang="en-US" dirty="0" smtClean="0"/>
              <a:t> 25–100 mg daily or </a:t>
            </a:r>
            <a:r>
              <a:rPr lang="en-US" dirty="0" err="1" smtClean="0"/>
              <a:t>gabapentin</a:t>
            </a:r>
            <a:r>
              <a:rPr lang="en-US" dirty="0" smtClean="0"/>
              <a:t> (commencing at 300 mg daily and building slowly to 300 mg 12-hourly or more).</a:t>
            </a:r>
            <a:endParaRPr lang="ar-IQ"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Capsaicin cream (0.075%) may be helpful. </a:t>
            </a:r>
          </a:p>
          <a:p>
            <a:pPr algn="just" rtl="0"/>
            <a:r>
              <a:rPr lang="en-US" dirty="0" smtClean="0"/>
              <a:t>Studies are investigating the role of corticosteroids to reduce post-herpetic neuralgia.</a:t>
            </a:r>
            <a:endParaRPr lang="ar-IQ"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6- </a:t>
            </a:r>
            <a:r>
              <a:rPr lang="en-US"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Enteroviral</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b="1"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exanthems</a:t>
            </a:r>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lstStyle/>
          <a:p>
            <a:pPr algn="just" rtl="0"/>
            <a:r>
              <a:rPr lang="en-US" dirty="0" smtClean="0"/>
              <a:t>Coxsackie or echovirus infections can lead to a </a:t>
            </a:r>
            <a:r>
              <a:rPr lang="en-US" dirty="0" err="1" smtClean="0"/>
              <a:t>maculopapular</a:t>
            </a:r>
            <a:r>
              <a:rPr lang="en-US" dirty="0" smtClean="0"/>
              <a:t> eruption or </a:t>
            </a:r>
            <a:r>
              <a:rPr lang="en-US" dirty="0" err="1" smtClean="0"/>
              <a:t>roseola</a:t>
            </a:r>
            <a:r>
              <a:rPr lang="en-US" dirty="0" smtClean="0"/>
              <a:t>-like rash that occurs after fever falls.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85786" y="214290"/>
            <a:ext cx="7772400" cy="914400"/>
          </a:xfrm>
        </p:spPr>
        <p:txBody>
          <a:bodyPr/>
          <a:lstStyle/>
          <a:p>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Systemic viral infections without </a:t>
            </a:r>
            <a:r>
              <a:rPr lang="en-US" b="1"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exanthem</a:t>
            </a:r>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ar-IQ"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lstStyle/>
          <a:p>
            <a:pPr algn="just" rtl="0"/>
            <a:r>
              <a:rPr lang="en-US" dirty="0" smtClean="0"/>
              <a:t>Other systemic viral infections present with features other than a rash suggestive of </a:t>
            </a:r>
            <a:r>
              <a:rPr lang="en-US" dirty="0" err="1" smtClean="0"/>
              <a:t>exanthem</a:t>
            </a:r>
            <a:r>
              <a:rPr lang="en-US" dirty="0" smtClean="0"/>
              <a:t>. </a:t>
            </a:r>
          </a:p>
          <a:p>
            <a:pPr algn="just" rtl="0"/>
            <a:r>
              <a:rPr lang="en-US" dirty="0" smtClean="0"/>
              <a:t>Rashes may occur in these conditions but differ from those seen in </a:t>
            </a:r>
            <a:r>
              <a:rPr lang="en-US" dirty="0" err="1" smtClean="0"/>
              <a:t>exanthems</a:t>
            </a:r>
            <a:r>
              <a:rPr lang="en-US" dirty="0" smtClean="0"/>
              <a:t> or are not the primary presenting feature.</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6" name="عنصر نائب للمحتوى 5" descr="Capture.PNG"/>
          <p:cNvPicPr>
            <a:picLocks noGrp="1" noChangeAspect="1"/>
          </p:cNvPicPr>
          <p:nvPr>
            <p:ph idx="1"/>
          </p:nvPr>
        </p:nvPicPr>
        <p:blipFill>
          <a:blip r:embed="rId2"/>
          <a:stretch>
            <a:fillRect/>
          </a:stretch>
        </p:blipFill>
        <p:spPr>
          <a:xfrm>
            <a:off x="357158" y="1714488"/>
            <a:ext cx="8572560" cy="4025215"/>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1- Mumps: </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a:xfrm>
            <a:off x="928662" y="1571612"/>
            <a:ext cx="7772400" cy="4572000"/>
          </a:xfrm>
        </p:spPr>
        <p:txBody>
          <a:bodyPr>
            <a:normAutofit lnSpcReduction="10000"/>
          </a:bodyPr>
          <a:lstStyle/>
          <a:p>
            <a:pPr algn="just" rtl="0"/>
            <a:r>
              <a:rPr lang="en-US" dirty="0" smtClean="0"/>
              <a:t>Mumps is a systemic viral infection </a:t>
            </a:r>
            <a:r>
              <a:rPr lang="en-US" dirty="0" err="1" smtClean="0"/>
              <a:t>characterised</a:t>
            </a:r>
            <a:r>
              <a:rPr lang="en-US" dirty="0" smtClean="0"/>
              <a:t> by swelling of the parotid glands. </a:t>
            </a:r>
          </a:p>
          <a:p>
            <a:pPr algn="just" rtl="0"/>
            <a:r>
              <a:rPr lang="en-US" dirty="0" smtClean="0"/>
              <a:t>Infection is endemic world-wide and peaks at 5–9 years of age. </a:t>
            </a:r>
          </a:p>
          <a:p>
            <a:pPr algn="just" rtl="0"/>
            <a:r>
              <a:rPr lang="en-US" dirty="0" smtClean="0"/>
              <a:t>Vaccination has reduced the incidence in children but incomplete coverage has increased susceptibility amongst older non-immune adults. </a:t>
            </a:r>
          </a:p>
          <a:p>
            <a:pPr algn="just" rtl="0"/>
            <a:r>
              <a:rPr lang="en-US" dirty="0" smtClean="0"/>
              <a:t>Infection is spread by respiratory droplets.</a:t>
            </a:r>
            <a:endParaRPr lang="ar-IQ"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sz="half" idx="1"/>
          </p:nvPr>
        </p:nvSpPr>
        <p:spPr>
          <a:xfrm>
            <a:off x="214282" y="1785926"/>
            <a:ext cx="4038600" cy="4525963"/>
          </a:xfrm>
        </p:spPr>
        <p:txBody>
          <a:bodyPr/>
          <a:lstStyle/>
          <a:p>
            <a:pPr algn="just" rtl="0"/>
            <a:r>
              <a:rPr lang="en-US" dirty="0" smtClean="0"/>
              <a:t>The median incubation period is 19 days, with a range of 15–24 days. </a:t>
            </a:r>
          </a:p>
          <a:p>
            <a:pPr algn="just" rtl="0"/>
            <a:r>
              <a:rPr lang="en-US" dirty="0" smtClean="0"/>
              <a:t>Classical tender parotid enlargement, which is bilateral in 75%, follows a </a:t>
            </a:r>
            <a:r>
              <a:rPr lang="en-US" dirty="0" err="1" smtClean="0"/>
              <a:t>prodrome</a:t>
            </a:r>
            <a:r>
              <a:rPr lang="en-US" dirty="0" smtClean="0"/>
              <a:t> of pyrexia and headache.</a:t>
            </a:r>
            <a:endParaRPr lang="ar-IQ" dirty="0"/>
          </a:p>
        </p:txBody>
      </p:sp>
      <p:pic>
        <p:nvPicPr>
          <p:cNvPr id="11266" name="Picture 2"/>
          <p:cNvPicPr>
            <a:picLocks noGrp="1" noChangeAspect="1" noChangeArrowheads="1"/>
          </p:cNvPicPr>
          <p:nvPr>
            <p:ph sz="half" idx="2"/>
          </p:nvPr>
        </p:nvPicPr>
        <p:blipFill>
          <a:blip r:embed="rId2"/>
          <a:srcRect/>
          <a:stretch>
            <a:fillRect/>
          </a:stretch>
        </p:blipFill>
        <p:spPr bwMode="auto">
          <a:xfrm>
            <a:off x="4429124" y="1928802"/>
            <a:ext cx="4500594"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lstStyle/>
          <a:p>
            <a:pPr algn="just" rtl="0"/>
            <a:r>
              <a:rPr lang="en-US" dirty="0" smtClean="0"/>
              <a:t>In non-vaccinated communities, mumps is the most common cause of sporadic viral meningitis, and meningitis complicates up to 10% of cases. </a:t>
            </a:r>
          </a:p>
          <a:p>
            <a:pPr algn="just" rtl="0"/>
            <a:r>
              <a:rPr lang="en-US" dirty="0" smtClean="0"/>
              <a:t>The cerebrospinal fluid (CSF) reveals a lymphocytic </a:t>
            </a:r>
            <a:r>
              <a:rPr lang="en-US" dirty="0" err="1" smtClean="0"/>
              <a:t>pleocytosis</a:t>
            </a:r>
            <a:r>
              <a:rPr lang="en-US" dirty="0" smtClean="0"/>
              <a:t>, or less commonly </a:t>
            </a:r>
            <a:r>
              <a:rPr lang="en-US" dirty="0" err="1" smtClean="0"/>
              <a:t>neutrophils</a:t>
            </a:r>
            <a:r>
              <a:rPr lang="en-US" dirty="0" smtClean="0"/>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Rare complications include encephalitis, transient hearing loss, </a:t>
            </a:r>
            <a:r>
              <a:rPr lang="en-US" dirty="0" err="1" smtClean="0"/>
              <a:t>labyrinthitis</a:t>
            </a:r>
            <a:r>
              <a:rPr lang="en-US" dirty="0" smtClean="0"/>
              <a:t>, electrocardiographic abnormalities, pancreatitis and arthritis.</a:t>
            </a:r>
            <a:endParaRPr lang="ar-IQ"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28662" y="1500174"/>
            <a:ext cx="7772400" cy="4572000"/>
          </a:xfrm>
        </p:spPr>
        <p:txBody>
          <a:bodyPr>
            <a:normAutofit/>
          </a:bodyPr>
          <a:lstStyle/>
          <a:p>
            <a:pPr algn="just" rtl="0"/>
            <a:r>
              <a:rPr lang="en-US" dirty="0" smtClean="0"/>
              <a:t>Approximately 25% of post-pubertal males with mumps develop </a:t>
            </a:r>
            <a:r>
              <a:rPr lang="en-US" dirty="0" err="1" smtClean="0"/>
              <a:t>epididymo-orchitis</a:t>
            </a:r>
            <a:r>
              <a:rPr lang="en-US" dirty="0" smtClean="0"/>
              <a:t> but, although testicular atrophy occurs, sterility is unlikely. </a:t>
            </a:r>
          </a:p>
          <a:p>
            <a:pPr algn="just" rtl="0"/>
            <a:r>
              <a:rPr lang="en-US" dirty="0" err="1" smtClean="0"/>
              <a:t>Oophoritis</a:t>
            </a:r>
            <a:r>
              <a:rPr lang="en-US" dirty="0" smtClean="0"/>
              <a:t> is much less common. </a:t>
            </a:r>
          </a:p>
          <a:p>
            <a:pPr algn="just" rtl="0"/>
            <a:r>
              <a:rPr lang="en-US" dirty="0" smtClean="0"/>
              <a:t>Abortion may occur if infection takes place in the first trimester of pregnancy. </a:t>
            </a:r>
          </a:p>
          <a:p>
            <a:pPr algn="just" rtl="0"/>
            <a:r>
              <a:rPr lang="en-US" dirty="0" smtClean="0"/>
              <a:t>Complications may occur in the absence of </a:t>
            </a:r>
            <a:r>
              <a:rPr lang="en-US" dirty="0" err="1" smtClean="0"/>
              <a:t>parotitis</a:t>
            </a:r>
            <a:r>
              <a:rPr lang="en-US" dirty="0" smtClean="0"/>
              <a:t>.</a:t>
            </a:r>
            <a:endParaRPr lang="ar-IQ"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Diagnosis:</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The diagnosis is usually clinical. </a:t>
            </a:r>
          </a:p>
          <a:p>
            <a:pPr algn="just" rtl="0"/>
            <a:r>
              <a:rPr lang="en-US" dirty="0" smtClean="0"/>
              <a:t>In atypical presentations without </a:t>
            </a:r>
            <a:r>
              <a:rPr lang="en-US" dirty="0" err="1" smtClean="0"/>
              <a:t>parotitis</a:t>
            </a:r>
            <a:r>
              <a:rPr lang="en-US" dirty="0" smtClean="0"/>
              <a:t>, serology for mumps-specific </a:t>
            </a:r>
            <a:r>
              <a:rPr lang="en-US" dirty="0" err="1" smtClean="0"/>
              <a:t>IgM</a:t>
            </a:r>
            <a:r>
              <a:rPr lang="en-US" dirty="0" smtClean="0"/>
              <a:t> or </a:t>
            </a:r>
            <a:r>
              <a:rPr lang="en-US" dirty="0" err="1" smtClean="0"/>
              <a:t>IgG</a:t>
            </a:r>
            <a:r>
              <a:rPr lang="en-US" dirty="0" smtClean="0"/>
              <a:t> </a:t>
            </a:r>
            <a:r>
              <a:rPr lang="en-US" dirty="0" err="1" smtClean="0"/>
              <a:t>seroconversion</a:t>
            </a:r>
            <a:r>
              <a:rPr lang="en-US" dirty="0" smtClean="0"/>
              <a:t> (four-fold rise in </a:t>
            </a:r>
            <a:r>
              <a:rPr lang="en-US" dirty="0" err="1" smtClean="0"/>
              <a:t>IgG</a:t>
            </a:r>
            <a:r>
              <a:rPr lang="en-US" dirty="0" smtClean="0"/>
              <a:t> convalescent </a:t>
            </a:r>
            <a:r>
              <a:rPr lang="en-US" dirty="0" err="1" smtClean="0"/>
              <a:t>titre</a:t>
            </a:r>
            <a:r>
              <a:rPr lang="en-US" dirty="0" smtClean="0"/>
              <a:t>) confirms the diagnosis. </a:t>
            </a:r>
          </a:p>
          <a:p>
            <a:pPr algn="just" rtl="0"/>
            <a:r>
              <a:rPr lang="en-US" dirty="0" smtClean="0"/>
              <a:t>Virus can also be cultured from urine in the first week of infection or detected by PCR in urine, saliva or CSF.</a:t>
            </a:r>
            <a:endParaRPr lang="ar-IQ"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 and prevention:</a:t>
            </a:r>
            <a:endParaRPr lang="ar-IQ" dirty="0"/>
          </a:p>
        </p:txBody>
      </p:sp>
      <p:sp>
        <p:nvSpPr>
          <p:cNvPr id="3" name="عنصر نائب للمحتوى 2"/>
          <p:cNvSpPr>
            <a:spLocks noGrp="1"/>
          </p:cNvSpPr>
          <p:nvPr>
            <p:ph idx="1"/>
          </p:nvPr>
        </p:nvSpPr>
        <p:spPr/>
        <p:txBody>
          <a:bodyPr/>
          <a:lstStyle/>
          <a:p>
            <a:pPr algn="just" rtl="0"/>
            <a:r>
              <a:rPr lang="en-US" dirty="0" smtClean="0"/>
              <a:t>Treatment is with analgesia. </a:t>
            </a:r>
          </a:p>
          <a:p>
            <a:pPr algn="just" rtl="0"/>
            <a:r>
              <a:rPr lang="en-US" dirty="0" smtClean="0"/>
              <a:t>There is no evidence that corticosteroids are of value for </a:t>
            </a:r>
            <a:r>
              <a:rPr lang="en-US" dirty="0" err="1" smtClean="0"/>
              <a:t>orchitis</a:t>
            </a:r>
            <a:r>
              <a:rPr lang="en-US" dirty="0" smtClean="0"/>
              <a:t>. </a:t>
            </a:r>
          </a:p>
          <a:p>
            <a:pPr algn="just" rtl="0"/>
            <a:r>
              <a:rPr lang="en-US" dirty="0" smtClean="0"/>
              <a:t>Mumps vaccine is one of the components of the combined MMR vaccine.</a:t>
            </a:r>
            <a:endParaRPr lang="ar-IQ"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Influenza:</a:t>
            </a:r>
            <a:endParaRPr lang="ar-IQ"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a:xfrm>
            <a:off x="928662" y="1357298"/>
            <a:ext cx="7772400" cy="4572000"/>
          </a:xfrm>
        </p:spPr>
        <p:txBody>
          <a:bodyPr>
            <a:normAutofit/>
          </a:bodyPr>
          <a:lstStyle/>
          <a:p>
            <a:pPr algn="just" rtl="0"/>
            <a:r>
              <a:rPr lang="en-US" dirty="0" smtClean="0"/>
              <a:t>Influenza is an acute systemic viral infection that primarily affects the respiratory tract; it carries a significant mortality. </a:t>
            </a:r>
          </a:p>
          <a:p>
            <a:pPr algn="just" rtl="0"/>
            <a:r>
              <a:rPr lang="en-US" dirty="0" smtClean="0"/>
              <a:t>It is caused by influenza A virus or, in milder form, influenza B virus. </a:t>
            </a:r>
          </a:p>
          <a:p>
            <a:pPr algn="just" rtl="0"/>
            <a:r>
              <a:rPr lang="en-US" dirty="0" smtClean="0"/>
              <a:t>Infection is seasonal, and variation in the </a:t>
            </a:r>
            <a:r>
              <a:rPr lang="en-US" dirty="0" err="1" smtClean="0"/>
              <a:t>haemagglutinin</a:t>
            </a:r>
            <a:r>
              <a:rPr lang="en-US" dirty="0" smtClean="0"/>
              <a:t> (H) and neuraminidase (N) </a:t>
            </a:r>
            <a:r>
              <a:rPr lang="en-US" dirty="0" err="1" smtClean="0"/>
              <a:t>glycoproteins</a:t>
            </a:r>
            <a:r>
              <a:rPr lang="en-US" dirty="0" smtClean="0"/>
              <a:t> on the surface of the virus leads to disease of variable intensity each year.</a:t>
            </a:r>
            <a:endParaRPr lang="ar-IQ"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Minor changes in </a:t>
            </a:r>
            <a:r>
              <a:rPr lang="en-US" dirty="0" err="1" smtClean="0"/>
              <a:t>haemagglutinin</a:t>
            </a:r>
            <a:r>
              <a:rPr lang="en-US" dirty="0" smtClean="0"/>
              <a:t> are known as ‘genetic drift’, whereas a switch in the </a:t>
            </a:r>
            <a:r>
              <a:rPr lang="en-US" dirty="0" err="1" smtClean="0"/>
              <a:t>haemagglutinin</a:t>
            </a:r>
            <a:r>
              <a:rPr lang="en-US" dirty="0" smtClean="0"/>
              <a:t> or neuraminidase antigen is termed ‘genetic shift’. </a:t>
            </a:r>
          </a:p>
          <a:p>
            <a:pPr algn="just" rtl="0"/>
            <a:r>
              <a:rPr lang="en-US" dirty="0" smtClean="0"/>
              <a:t>Nomenclature of influenza strains is based on these </a:t>
            </a:r>
            <a:r>
              <a:rPr lang="en-US" dirty="0" err="1" smtClean="0"/>
              <a:t>glycoproteins</a:t>
            </a:r>
            <a:r>
              <a:rPr lang="en-US" dirty="0" smtClean="0"/>
              <a:t>, e.g. H1N1, H3N2 etc.</a:t>
            </a:r>
            <a:endParaRPr lang="ar-IQ"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Genetic shift results in the circulation of a new influenza strain within a community to which few people are immune, potentially initiating an influenza epidemic or pandemic in which there is a high attack rate and there may be increased disease severity.</a:t>
            </a: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These small white spots surrounded by </a:t>
            </a:r>
            <a:r>
              <a:rPr lang="en-US" dirty="0" err="1" smtClean="0"/>
              <a:t>erythema</a:t>
            </a:r>
            <a:r>
              <a:rPr lang="en-US" dirty="0" smtClean="0"/>
              <a:t> are </a:t>
            </a:r>
            <a:r>
              <a:rPr lang="en-US" dirty="0" err="1" smtClean="0"/>
              <a:t>pathognomonic</a:t>
            </a:r>
            <a:r>
              <a:rPr lang="en-US" dirty="0" smtClean="0"/>
              <a:t> of measles.</a:t>
            </a:r>
          </a:p>
          <a:p>
            <a:pPr algn="just" rtl="0"/>
            <a:r>
              <a:rPr lang="en-US" dirty="0" smtClean="0"/>
              <a:t>As natural antibody develops, the </a:t>
            </a:r>
            <a:r>
              <a:rPr lang="en-US" dirty="0" err="1" smtClean="0"/>
              <a:t>maculopapular</a:t>
            </a:r>
            <a:r>
              <a:rPr lang="en-US" dirty="0" smtClean="0"/>
              <a:t> rash appears, spreading from the face to the extremities. </a:t>
            </a:r>
          </a:p>
          <a:p>
            <a:pPr algn="just" rtl="0"/>
            <a:r>
              <a:rPr lang="en-US" dirty="0" err="1" smtClean="0"/>
              <a:t>Generalised</a:t>
            </a:r>
            <a:r>
              <a:rPr lang="en-US" dirty="0" smtClean="0"/>
              <a:t> </a:t>
            </a:r>
            <a:r>
              <a:rPr lang="en-US" dirty="0" err="1" smtClean="0"/>
              <a:t>lymphadenopathy</a:t>
            </a:r>
            <a:r>
              <a:rPr lang="en-US" dirty="0" smtClean="0"/>
              <a:t> and </a:t>
            </a:r>
            <a:r>
              <a:rPr lang="en-US" dirty="0" err="1" smtClean="0"/>
              <a:t>diarrhoea</a:t>
            </a:r>
            <a:r>
              <a:rPr lang="en-US" dirty="0" smtClean="0"/>
              <a:t> are common, with </a:t>
            </a:r>
            <a:r>
              <a:rPr lang="en-US" dirty="0" err="1" smtClean="0"/>
              <a:t>otitis</a:t>
            </a:r>
            <a:r>
              <a:rPr lang="en-US" dirty="0" smtClean="0"/>
              <a:t> media and bacterial pneumonia </a:t>
            </a:r>
            <a:r>
              <a:rPr lang="en-US" dirty="0" err="1" smtClean="0"/>
              <a:t>recognised</a:t>
            </a:r>
            <a:r>
              <a:rPr lang="en-US" dirty="0" smtClean="0"/>
              <a:t> complications.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p:txBody>
          <a:bodyPr/>
          <a:lstStyle/>
          <a:p>
            <a:pPr algn="just" rtl="0"/>
            <a:r>
              <a:rPr lang="en-US" dirty="0" smtClean="0"/>
              <a:t>After an incubation period of 1–3 days, uncomplicated disease leads to fever, malaise and cough. </a:t>
            </a:r>
          </a:p>
          <a:p>
            <a:pPr algn="just" rtl="0"/>
            <a:r>
              <a:rPr lang="en-US" dirty="0" smtClean="0"/>
              <a:t>Viral pneumonia may occur, although pulmonary complications are most often due to </a:t>
            </a:r>
            <a:r>
              <a:rPr lang="en-US" dirty="0" err="1" smtClean="0"/>
              <a:t>superinfection</a:t>
            </a:r>
            <a:r>
              <a:rPr lang="en-US" dirty="0" smtClean="0"/>
              <a:t> with </a:t>
            </a:r>
            <a:r>
              <a:rPr lang="en-US" i="1" dirty="0" smtClean="0"/>
              <a:t>Strep. </a:t>
            </a:r>
            <a:r>
              <a:rPr lang="en-US" i="1" dirty="0" err="1" smtClean="0"/>
              <a:t>pneumoniae</a:t>
            </a:r>
            <a:r>
              <a:rPr lang="en-US" i="1" dirty="0" smtClean="0"/>
              <a:t>, Staph. </a:t>
            </a:r>
            <a:r>
              <a:rPr lang="en-US" i="1" dirty="0" err="1" smtClean="0"/>
              <a:t>aureus</a:t>
            </a:r>
            <a:r>
              <a:rPr lang="en-US" i="1" dirty="0" smtClean="0"/>
              <a:t> </a:t>
            </a:r>
            <a:r>
              <a:rPr lang="en-US" dirty="0" smtClean="0"/>
              <a:t>or other bacteria</a:t>
            </a:r>
            <a:r>
              <a:rPr lang="en-US" i="1" dirty="0" smtClean="0"/>
              <a:t>.</a:t>
            </a:r>
            <a:endParaRPr lang="ar-IQ"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Rare </a:t>
            </a:r>
            <a:r>
              <a:rPr lang="en-US" dirty="0" err="1" smtClean="0"/>
              <a:t>extrapulmonary</a:t>
            </a:r>
            <a:r>
              <a:rPr lang="en-US" dirty="0" smtClean="0"/>
              <a:t> </a:t>
            </a:r>
            <a:r>
              <a:rPr lang="fr-FR" dirty="0" smtClean="0"/>
              <a:t>manifestations </a:t>
            </a:r>
            <a:r>
              <a:rPr lang="fr-FR" dirty="0" err="1" smtClean="0"/>
              <a:t>include</a:t>
            </a:r>
            <a:r>
              <a:rPr lang="fr-FR" dirty="0" smtClean="0"/>
              <a:t> </a:t>
            </a:r>
            <a:r>
              <a:rPr lang="fr-FR" dirty="0" err="1" smtClean="0"/>
              <a:t>myositis</a:t>
            </a:r>
            <a:r>
              <a:rPr lang="fr-FR" dirty="0" smtClean="0"/>
              <a:t>, </a:t>
            </a:r>
            <a:r>
              <a:rPr lang="fr-FR" dirty="0" err="1" smtClean="0"/>
              <a:t>myocarditis</a:t>
            </a:r>
            <a:r>
              <a:rPr lang="fr-FR" dirty="0" smtClean="0"/>
              <a:t>, </a:t>
            </a:r>
            <a:r>
              <a:rPr lang="fr-FR" dirty="0" err="1" smtClean="0"/>
              <a:t>pericarditis</a:t>
            </a:r>
            <a:r>
              <a:rPr lang="fr-FR" dirty="0" smtClean="0"/>
              <a:t> </a:t>
            </a:r>
            <a:r>
              <a:rPr lang="en-US" dirty="0" smtClean="0"/>
              <a:t>and neurological complications (Reye’s syndrome in children, encephalitis or transverse </a:t>
            </a:r>
            <a:r>
              <a:rPr lang="en-US" dirty="0" err="1" smtClean="0"/>
              <a:t>myelitis</a:t>
            </a:r>
            <a:r>
              <a:rPr lang="en-US" dirty="0" smtClean="0"/>
              <a:t>).</a:t>
            </a:r>
            <a:endParaRPr lang="ar-IQ"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Diagnosis:</a:t>
            </a:r>
            <a:endParaRPr lang="ar-IQ" dirty="0"/>
          </a:p>
        </p:txBody>
      </p:sp>
      <p:sp>
        <p:nvSpPr>
          <p:cNvPr id="3" name="عنصر نائب للمحتوى 2"/>
          <p:cNvSpPr>
            <a:spLocks noGrp="1"/>
          </p:cNvSpPr>
          <p:nvPr>
            <p:ph idx="1"/>
          </p:nvPr>
        </p:nvSpPr>
        <p:spPr/>
        <p:txBody>
          <a:bodyPr/>
          <a:lstStyle/>
          <a:p>
            <a:pPr algn="just" rtl="0"/>
            <a:r>
              <a:rPr lang="en-US" dirty="0" smtClean="0"/>
              <a:t>Acute infection is diagnosed by viral culture, or by antigen or RNA detection (reverse transcription (RT)-PCR) in a nasopharyngeal sample. </a:t>
            </a:r>
          </a:p>
          <a:p>
            <a:pPr algn="just" rtl="0"/>
            <a:r>
              <a:rPr lang="en-US" dirty="0" smtClean="0"/>
              <a:t>The disease may also be diagnosed retrospectively on the basis of </a:t>
            </a:r>
            <a:r>
              <a:rPr lang="en-US" dirty="0" err="1" smtClean="0"/>
              <a:t>seroconversion</a:t>
            </a:r>
            <a:r>
              <a:rPr lang="en-US" dirty="0" smtClean="0"/>
              <a:t>.</a:t>
            </a:r>
            <a:endParaRPr lang="ar-IQ"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 and prevention:</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Administration of the neuraminidase inhibitors, oral </a:t>
            </a:r>
            <a:r>
              <a:rPr lang="en-US" dirty="0" err="1" smtClean="0"/>
              <a:t>oseltamivir</a:t>
            </a:r>
            <a:r>
              <a:rPr lang="en-US" dirty="0" smtClean="0"/>
              <a:t> (75 mg 12-hourly) or inhaled </a:t>
            </a:r>
            <a:r>
              <a:rPr lang="en-US" dirty="0" err="1" smtClean="0"/>
              <a:t>zanamivir</a:t>
            </a:r>
            <a:r>
              <a:rPr lang="en-US" dirty="0" smtClean="0"/>
              <a:t> (10 mg 12-hourly) for 5 days can reduce the severity of symptoms if started within 48 hours of symptom onset (or possibly later in </a:t>
            </a:r>
            <a:r>
              <a:rPr lang="en-US" dirty="0" err="1" smtClean="0"/>
              <a:t>immunocompromised</a:t>
            </a:r>
            <a:r>
              <a:rPr lang="en-US" dirty="0" smtClean="0"/>
              <a:t> individuals).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These agents have superseded </a:t>
            </a:r>
            <a:r>
              <a:rPr lang="en-US" dirty="0" err="1" smtClean="0"/>
              <a:t>amantadine</a:t>
            </a:r>
            <a:r>
              <a:rPr lang="en-US" dirty="0" smtClean="0"/>
              <a:t> and rimantadine.</a:t>
            </a:r>
          </a:p>
          <a:p>
            <a:pPr algn="just" rtl="0"/>
            <a:r>
              <a:rPr lang="en-US" dirty="0" smtClean="0"/>
              <a:t>Antiviral drugs can also be used as prophylaxis in high-risk individuals during the ‘flu’ season.</a:t>
            </a:r>
          </a:p>
          <a:p>
            <a:pPr algn="just" rtl="0"/>
            <a:r>
              <a:rPr lang="en-US" dirty="0" smtClean="0"/>
              <a:t>Resistance can emerge to all of these agents.</a:t>
            </a:r>
            <a:endParaRPr lang="ar-IQ"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major mechanism of prevention is seasonal vaccination of the elderly and of individuals with chronic medical illnesses which place them at increased risk of the complications of influenza, such as chronic cardiopulmonary diseases or immune compromise.</a:t>
            </a:r>
            <a:endParaRPr lang="ar-IQ"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Health-care workers should also receive annual vaccination.</a:t>
            </a:r>
          </a:p>
          <a:p>
            <a:pPr algn="just" rtl="0"/>
            <a:r>
              <a:rPr lang="en-US" dirty="0" smtClean="0"/>
              <a:t>The vaccine composition changes each year to reflect the predominant strains circulating but is of limited efficacy when a new pandemic strain emerges.</a:t>
            </a:r>
            <a:endParaRPr lang="ar-IQ"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Avian influenza:</a:t>
            </a:r>
            <a:endParaRPr lang="ar-IQ"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a:xfrm>
            <a:off x="928662" y="1571612"/>
            <a:ext cx="7772400" cy="4572000"/>
          </a:xfrm>
        </p:spPr>
        <p:txBody>
          <a:bodyPr>
            <a:normAutofit/>
          </a:bodyPr>
          <a:lstStyle/>
          <a:p>
            <a:pPr algn="just" rtl="0"/>
            <a:r>
              <a:rPr lang="en-US" dirty="0" smtClean="0"/>
              <a:t>Avian influenza is caused by influenza A viruses with alternative </a:t>
            </a:r>
            <a:r>
              <a:rPr lang="en-US" dirty="0" err="1" smtClean="0"/>
              <a:t>haemagglutinin</a:t>
            </a:r>
            <a:r>
              <a:rPr lang="en-US" dirty="0" smtClean="0"/>
              <a:t> antigens, including the H5N1 strain. </a:t>
            </a:r>
          </a:p>
          <a:p>
            <a:pPr algn="just" rtl="0"/>
            <a:r>
              <a:rPr lang="en-US" dirty="0" smtClean="0"/>
              <a:t>These viruses have an increased ability to bind to lower respiratory tract epithelium, causing more severe disease with increased incidence of viral pneumonia and respiratory failure.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majority of cases have occurred in individuals with a history of exposure to poultry, predominantly in South-east Asia.</a:t>
            </a:r>
          </a:p>
          <a:p>
            <a:pPr algn="just" rtl="0"/>
            <a:r>
              <a:rPr lang="en-US" dirty="0" smtClean="0"/>
              <a:t>However, in recent ‘flu’ seasons, cases have spread further west and infection has been identified in Europe in migrating birds and imported poultry.</a:t>
            </a:r>
            <a:endParaRPr lang="ar-IQ"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28662" y="1571612"/>
            <a:ext cx="7772400" cy="4572000"/>
          </a:xfrm>
        </p:spPr>
        <p:txBody>
          <a:bodyPr>
            <a:normAutofit/>
          </a:bodyPr>
          <a:lstStyle/>
          <a:p>
            <a:pPr algn="just" rtl="0"/>
            <a:r>
              <a:rPr lang="en-US" dirty="0" smtClean="0"/>
              <a:t>Existing strains have been associated with infrequent person-to-person transmission but there is a concern that adaptation of an avian strain to allow effective person-to-person transmission is likely to lead to a global pandemic of life-threatening influenza.</a:t>
            </a:r>
          </a:p>
          <a:p>
            <a:pPr algn="just" rtl="0"/>
            <a:r>
              <a:rPr lang="en-US" dirty="0" smtClean="0"/>
              <a:t>Vaccination against seasonal ‘flu’ does not adequately protect against avian influenza.</a:t>
            </a: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857224" y="1500174"/>
            <a:ext cx="7772400" cy="4572000"/>
          </a:xfrm>
        </p:spPr>
        <p:txBody>
          <a:bodyPr>
            <a:normAutofit/>
          </a:bodyPr>
          <a:lstStyle/>
          <a:p>
            <a:pPr algn="just" rtl="0"/>
            <a:r>
              <a:rPr lang="en-US" dirty="0" smtClean="0"/>
              <a:t>Clinical encephalitis occurs in approximately 0.1% of children. </a:t>
            </a:r>
          </a:p>
          <a:p>
            <a:pPr algn="just" rtl="0"/>
            <a:r>
              <a:rPr lang="en-US" dirty="0" smtClean="0"/>
              <a:t>A rare late complication is </a:t>
            </a:r>
            <a:r>
              <a:rPr lang="en-US" dirty="0" err="1" smtClean="0"/>
              <a:t>subacute</a:t>
            </a:r>
            <a:r>
              <a:rPr lang="en-US" dirty="0" smtClean="0"/>
              <a:t> </a:t>
            </a:r>
            <a:r>
              <a:rPr lang="en-US" dirty="0" err="1" smtClean="0"/>
              <a:t>sclerosing</a:t>
            </a:r>
            <a:r>
              <a:rPr lang="en-US" dirty="0" smtClean="0"/>
              <a:t> </a:t>
            </a:r>
            <a:r>
              <a:rPr lang="en-US" dirty="0" err="1" smtClean="0"/>
              <a:t>panencephalitis</a:t>
            </a:r>
            <a:r>
              <a:rPr lang="en-US" dirty="0" smtClean="0"/>
              <a:t> (SSPE), which occurs up to 7 years after infection. </a:t>
            </a:r>
          </a:p>
          <a:p>
            <a:pPr algn="just" rtl="0"/>
            <a:r>
              <a:rPr lang="en-US" dirty="0" smtClean="0"/>
              <a:t>Diagnosis is clinical (although this is unreliable in areas where measles is no longer common) and by detection of antibody (serum </a:t>
            </a:r>
            <a:r>
              <a:rPr lang="en-US" dirty="0" err="1" smtClean="0"/>
              <a:t>IgM</a:t>
            </a:r>
            <a:r>
              <a:rPr lang="en-US" dirty="0" smtClean="0"/>
              <a:t>, </a:t>
            </a:r>
            <a:r>
              <a:rPr lang="en-US" dirty="0" err="1" smtClean="0"/>
              <a:t>seroconversion</a:t>
            </a:r>
            <a:r>
              <a:rPr lang="en-US" dirty="0" smtClean="0"/>
              <a:t> or salivary </a:t>
            </a:r>
            <a:r>
              <a:rPr lang="en-US" dirty="0" err="1" smtClean="0"/>
              <a:t>IgM</a:t>
            </a:r>
            <a:r>
              <a:rPr lang="en-US" dirty="0" smtClean="0"/>
              <a:t>).</a:t>
            </a:r>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Cases are diagnosed by </a:t>
            </a:r>
            <a:r>
              <a:rPr lang="en-US" dirty="0" err="1" smtClean="0"/>
              <a:t>recognising</a:t>
            </a:r>
            <a:r>
              <a:rPr lang="en-US" dirty="0" smtClean="0"/>
              <a:t> the relevant epidemiological factors and should be confirmed with specific tests. </a:t>
            </a:r>
          </a:p>
          <a:p>
            <a:pPr algn="just" rtl="0"/>
            <a:r>
              <a:rPr lang="en-US" dirty="0" smtClean="0"/>
              <a:t>Avian strains are susceptible to the neuraminidase inhibitors, although strains resistant to </a:t>
            </a:r>
            <a:r>
              <a:rPr lang="en-US" dirty="0" err="1" smtClean="0"/>
              <a:t>oseltamivir</a:t>
            </a:r>
            <a:r>
              <a:rPr lang="en-US" dirty="0" smtClean="0"/>
              <a:t> have been reported.</a:t>
            </a:r>
            <a:endParaRPr lang="ar-IQ"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Swine influenza:</a:t>
            </a:r>
            <a:endParaRPr lang="ar-IQ"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Occasional cases of influenza are transmitted from pigs to humans. </a:t>
            </a:r>
          </a:p>
          <a:p>
            <a:pPr algn="just" rtl="0"/>
            <a:r>
              <a:rPr lang="en-US" dirty="0" smtClean="0"/>
              <a:t>An outbreak of swine ‘flu’ began in 2009, initially in Mexico and then spreading around the world.</a:t>
            </a:r>
          </a:p>
          <a:p>
            <a:pPr algn="just" rtl="0"/>
            <a:r>
              <a:rPr lang="en-US" dirty="0" smtClean="0"/>
              <a:t>The causative strain was shown to be an H1N1 strain which showed significant genetic variation from human strains of H1N1.</a:t>
            </a:r>
            <a:endParaRPr lang="ar-IQ"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28662" y="1571612"/>
            <a:ext cx="7772400" cy="4572000"/>
          </a:xfrm>
        </p:spPr>
        <p:txBody>
          <a:bodyPr>
            <a:normAutofit lnSpcReduction="10000"/>
          </a:bodyPr>
          <a:lstStyle/>
          <a:p>
            <a:pPr algn="just" rtl="0"/>
            <a:r>
              <a:rPr lang="en-US" dirty="0" smtClean="0"/>
              <a:t>Clinical features of infections with this strain are typical of influenza A infection, although some cases have more pronounced enteric features. </a:t>
            </a:r>
          </a:p>
          <a:p>
            <a:pPr algn="just" rtl="0"/>
            <a:r>
              <a:rPr lang="en-US" dirty="0" smtClean="0"/>
              <a:t>Mortality can occur, in particular in individuals with medical </a:t>
            </a:r>
            <a:r>
              <a:rPr lang="en-US" dirty="0" err="1" smtClean="0"/>
              <a:t>comorbidities</a:t>
            </a:r>
            <a:r>
              <a:rPr lang="en-US" dirty="0" smtClean="0"/>
              <a:t>. </a:t>
            </a:r>
          </a:p>
          <a:p>
            <a:pPr algn="just" rtl="0"/>
            <a:r>
              <a:rPr lang="en-US" dirty="0" smtClean="0"/>
              <a:t>Management of such an outbreak involves good infection control with an emphasis on hand hygiene and preventing dissemination of infection by coughing and sneezing.</a:t>
            </a:r>
            <a:endParaRPr lang="ar-IQ"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Neuraminidase inhibitors (</a:t>
            </a:r>
            <a:r>
              <a:rPr lang="en-US" dirty="0" err="1" smtClean="0"/>
              <a:t>oseltamivir</a:t>
            </a:r>
            <a:r>
              <a:rPr lang="en-US" dirty="0" smtClean="0"/>
              <a:t> and </a:t>
            </a:r>
            <a:r>
              <a:rPr lang="en-US" dirty="0" err="1" smtClean="0"/>
              <a:t>zanamivir</a:t>
            </a:r>
            <a:r>
              <a:rPr lang="en-US" dirty="0" smtClean="0"/>
              <a:t>), but not </a:t>
            </a:r>
            <a:r>
              <a:rPr lang="en-US" dirty="0" err="1" smtClean="0"/>
              <a:t>amantadine</a:t>
            </a:r>
            <a:r>
              <a:rPr lang="en-US" dirty="0" smtClean="0"/>
              <a:t> or </a:t>
            </a:r>
            <a:r>
              <a:rPr lang="en-US" dirty="0" err="1" smtClean="0"/>
              <a:t>rimantadine</a:t>
            </a:r>
            <a:r>
              <a:rPr lang="en-US" dirty="0" smtClean="0"/>
              <a:t>, were active against the initial strains of swine flu isolated in 2009 and have been used for treatment and prophylaxis of key contacts.</a:t>
            </a:r>
            <a:endParaRPr lang="ar-IQ"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200"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3-Infectious mononucleosis (IM) and Epstein–Barr virus (EBV):</a:t>
            </a:r>
            <a:endParaRPr lang="ar-IQ" sz="3200"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IM is an acute viral illness </a:t>
            </a:r>
            <a:r>
              <a:rPr lang="en-US" dirty="0" err="1" smtClean="0"/>
              <a:t>characterised</a:t>
            </a:r>
            <a:r>
              <a:rPr lang="en-US" dirty="0" smtClean="0"/>
              <a:t> by </a:t>
            </a:r>
            <a:r>
              <a:rPr lang="en-US" dirty="0" err="1" smtClean="0"/>
              <a:t>pharyngitis</a:t>
            </a:r>
            <a:r>
              <a:rPr lang="en-US" dirty="0" smtClean="0"/>
              <a:t>, cervical </a:t>
            </a:r>
            <a:r>
              <a:rPr lang="en-US" dirty="0" err="1" smtClean="0"/>
              <a:t>lymphadenopathy</a:t>
            </a:r>
            <a:r>
              <a:rPr lang="en-US" dirty="0" smtClean="0"/>
              <a:t>, fever and </a:t>
            </a:r>
            <a:r>
              <a:rPr lang="en-US" dirty="0" err="1" smtClean="0"/>
              <a:t>lymphocytosis</a:t>
            </a:r>
            <a:r>
              <a:rPr lang="en-US" dirty="0" smtClean="0"/>
              <a:t>.</a:t>
            </a:r>
          </a:p>
          <a:p>
            <a:pPr algn="just" rtl="0"/>
            <a:r>
              <a:rPr lang="en-US" dirty="0" smtClean="0"/>
              <a:t>A variety of medical complications may ensue. </a:t>
            </a:r>
          </a:p>
          <a:p>
            <a:pPr algn="just" rtl="0"/>
            <a:r>
              <a:rPr lang="en-US" dirty="0" smtClean="0"/>
              <a:t>It is most often caused by EBV infection, but a variety of other viral infections (CMV, HHV-6, HIV-1) and toxoplasmosis can produce a similar clinical syndrome.</a:t>
            </a:r>
            <a:endParaRPr lang="ar-IQ"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EBV is a gamma </a:t>
            </a:r>
            <a:r>
              <a:rPr lang="en-US" dirty="0" err="1" smtClean="0"/>
              <a:t>herpesvirus</a:t>
            </a:r>
            <a:r>
              <a:rPr lang="en-US" dirty="0" smtClean="0"/>
              <a:t>. </a:t>
            </a:r>
          </a:p>
          <a:p>
            <a:pPr algn="just" rtl="0"/>
            <a:r>
              <a:rPr lang="en-US" dirty="0" smtClean="0"/>
              <a:t>In developing countries, subclinical infection in childhood is virtually universal.</a:t>
            </a:r>
          </a:p>
          <a:p>
            <a:pPr algn="just" rtl="0"/>
            <a:r>
              <a:rPr lang="en-US" dirty="0" smtClean="0"/>
              <a:t>In developed countries, primary infection may be delayed until adolescence or early adult life.</a:t>
            </a:r>
          </a:p>
          <a:p>
            <a:pPr algn="just" rtl="0"/>
            <a:r>
              <a:rPr lang="en-US" dirty="0" smtClean="0"/>
              <a:t>Under these circumstances about 50% of infections result in typical IM.</a:t>
            </a:r>
            <a:endParaRPr lang="ar-IQ"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virus is usually acquired from asymptomatic </a:t>
            </a:r>
            <a:r>
              <a:rPr lang="en-US" dirty="0" err="1" smtClean="0"/>
              <a:t>excreters</a:t>
            </a:r>
            <a:r>
              <a:rPr lang="en-US" dirty="0" smtClean="0"/>
              <a:t> via saliva, either by droplet infection or environmental contamination in childhood, or by kissing among adolescents and adults.</a:t>
            </a:r>
          </a:p>
          <a:p>
            <a:pPr algn="just" rtl="0"/>
            <a:r>
              <a:rPr lang="en-US" dirty="0" smtClean="0"/>
              <a:t>EBV is not highly contagious and isolation of cases is unnecessary.</a:t>
            </a:r>
            <a:endParaRPr lang="ar-IQ"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p:txBody>
          <a:bodyPr/>
          <a:lstStyle/>
          <a:p>
            <a:pPr algn="just" rtl="0"/>
            <a:r>
              <a:rPr lang="en-US" dirty="0" smtClean="0"/>
              <a:t>IM has a prolonged and undetermined incubation period, followed in some cases by a </a:t>
            </a:r>
            <a:r>
              <a:rPr lang="en-US" dirty="0" err="1" smtClean="0"/>
              <a:t>prodrome</a:t>
            </a:r>
            <a:r>
              <a:rPr lang="en-US" dirty="0" smtClean="0"/>
              <a:t> of fever, headache and malaise. </a:t>
            </a:r>
          </a:p>
          <a:p>
            <a:pPr algn="just" rtl="0"/>
            <a:r>
              <a:rPr lang="en-US" dirty="0" smtClean="0"/>
              <a:t>This is followed by severe </a:t>
            </a:r>
            <a:r>
              <a:rPr lang="en-US" dirty="0" err="1" smtClean="0"/>
              <a:t>pharyngitis</a:t>
            </a:r>
            <a:r>
              <a:rPr lang="en-US" dirty="0" smtClean="0"/>
              <a:t>, which may include </a:t>
            </a:r>
            <a:r>
              <a:rPr lang="en-US" dirty="0" err="1" smtClean="0"/>
              <a:t>tonsillar</a:t>
            </a:r>
            <a:r>
              <a:rPr lang="en-US" dirty="0" smtClean="0"/>
              <a:t> exudates, and non-tender anterior and posterior cervical </a:t>
            </a:r>
            <a:r>
              <a:rPr lang="en-US" dirty="0" err="1" smtClean="0"/>
              <a:t>lymphadenopathy</a:t>
            </a:r>
            <a:r>
              <a:rPr lang="en-US" dirty="0" smtClean="0"/>
              <a:t>.</a:t>
            </a:r>
            <a:endParaRPr lang="ar-IQ"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Palatal </a:t>
            </a:r>
            <a:r>
              <a:rPr lang="en-US" dirty="0" err="1" smtClean="0"/>
              <a:t>petechiae</a:t>
            </a:r>
            <a:r>
              <a:rPr lang="en-US" dirty="0" smtClean="0"/>
              <a:t>, </a:t>
            </a:r>
            <a:r>
              <a:rPr lang="en-US" dirty="0" err="1" smtClean="0"/>
              <a:t>periorbital</a:t>
            </a:r>
            <a:r>
              <a:rPr lang="en-US" dirty="0" smtClean="0"/>
              <a:t> </a:t>
            </a:r>
            <a:r>
              <a:rPr lang="en-US" dirty="0" err="1" smtClean="0"/>
              <a:t>oedema</a:t>
            </a:r>
            <a:r>
              <a:rPr lang="en-US" dirty="0" smtClean="0"/>
              <a:t>, </a:t>
            </a:r>
            <a:r>
              <a:rPr lang="en-US" dirty="0" err="1" smtClean="0"/>
              <a:t>splenomegaly</a:t>
            </a:r>
            <a:r>
              <a:rPr lang="en-US" dirty="0" smtClean="0"/>
              <a:t>, inguinal or </a:t>
            </a:r>
            <a:r>
              <a:rPr lang="en-US" dirty="0" err="1" smtClean="0"/>
              <a:t>axillary</a:t>
            </a:r>
            <a:r>
              <a:rPr lang="en-US" dirty="0" smtClean="0"/>
              <a:t> </a:t>
            </a:r>
            <a:r>
              <a:rPr lang="en-US" dirty="0" err="1" smtClean="0"/>
              <a:t>lymphadenopathy</a:t>
            </a:r>
            <a:r>
              <a:rPr lang="en-US" dirty="0" smtClean="0"/>
              <a:t>, and macular, </a:t>
            </a:r>
            <a:r>
              <a:rPr lang="en-US" dirty="0" err="1" smtClean="0"/>
              <a:t>petechial</a:t>
            </a:r>
            <a:r>
              <a:rPr lang="en-US" dirty="0" smtClean="0"/>
              <a:t> or </a:t>
            </a:r>
            <a:r>
              <a:rPr lang="en-US" dirty="0" err="1" smtClean="0"/>
              <a:t>erythema</a:t>
            </a:r>
            <a:r>
              <a:rPr lang="en-US" dirty="0" smtClean="0"/>
              <a:t> </a:t>
            </a:r>
            <a:r>
              <a:rPr lang="en-US" dirty="0" err="1" smtClean="0"/>
              <a:t>multiforme</a:t>
            </a:r>
            <a:r>
              <a:rPr lang="en-US" dirty="0" smtClean="0"/>
              <a:t> rashes may occur. </a:t>
            </a:r>
          </a:p>
          <a:p>
            <a:pPr algn="just" rtl="0">
              <a:buNone/>
            </a:pPr>
            <a:endParaRPr lang="ar-IQ"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pic>
        <p:nvPicPr>
          <p:cNvPr id="8" name="عنصر نائب للمحتوى 7" descr="Capture.PNG"/>
          <p:cNvPicPr>
            <a:picLocks noGrp="1" noChangeAspect="1"/>
          </p:cNvPicPr>
          <p:nvPr>
            <p:ph sz="half" idx="2"/>
          </p:nvPr>
        </p:nvPicPr>
        <p:blipFill>
          <a:blip r:embed="rId2"/>
          <a:stretch>
            <a:fillRect/>
          </a:stretch>
        </p:blipFill>
        <p:spPr>
          <a:xfrm>
            <a:off x="4857752" y="1571612"/>
            <a:ext cx="3643338" cy="4786346"/>
          </a:xfrm>
        </p:spPr>
      </p:pic>
      <p:sp>
        <p:nvSpPr>
          <p:cNvPr id="7" name="عنصر نائب للمحتوى 6"/>
          <p:cNvSpPr>
            <a:spLocks noGrp="1"/>
          </p:cNvSpPr>
          <p:nvPr>
            <p:ph sz="half" idx="1"/>
          </p:nvPr>
        </p:nvSpPr>
        <p:spPr/>
        <p:txBody>
          <a:bodyPr/>
          <a:lstStyle/>
          <a:p>
            <a:pPr algn="just" rtl="0"/>
            <a:r>
              <a:rPr lang="en-US" dirty="0" smtClean="0"/>
              <a:t>In most cases fever resolves over 2 weeks, and fatigue and other abnormalities settle over a further few weeks.</a:t>
            </a: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Disease is more severe and prolonged in adults and complications include </a:t>
            </a:r>
            <a:r>
              <a:rPr lang="en-US" dirty="0" err="1" smtClean="0"/>
              <a:t>pneumonitis</a:t>
            </a:r>
            <a:r>
              <a:rPr lang="en-US" dirty="0" smtClean="0"/>
              <a:t>, hepatitis and encephalitis.</a:t>
            </a:r>
          </a:p>
          <a:p>
            <a:pPr algn="just" rtl="0"/>
            <a:r>
              <a:rPr lang="en-US" dirty="0" smtClean="0"/>
              <a:t>Measles is a serious disease in the malnourished, vitamin-deficient or </a:t>
            </a:r>
            <a:r>
              <a:rPr lang="en-US" dirty="0" err="1" smtClean="0"/>
              <a:t>immunocompromised</a:t>
            </a:r>
            <a:r>
              <a:rPr lang="en-US" dirty="0" smtClean="0"/>
              <a:t>, in whom the typical rash may be missing and persistent infection with a giant cell </a:t>
            </a:r>
            <a:r>
              <a:rPr lang="en-US" dirty="0" err="1" smtClean="0"/>
              <a:t>pneumonitis</a:t>
            </a:r>
            <a:r>
              <a:rPr lang="en-US" dirty="0" smtClean="0"/>
              <a:t> or encephalitis may occur.</a:t>
            </a:r>
            <a:endParaRPr lang="ar-IQ"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Death is rare but can occur due to respiratory obstruction, </a:t>
            </a:r>
            <a:r>
              <a:rPr lang="en-US" dirty="0" err="1" smtClean="0"/>
              <a:t>haemorrhage</a:t>
            </a:r>
            <a:r>
              <a:rPr lang="en-US" dirty="0" smtClean="0"/>
              <a:t> from </a:t>
            </a:r>
            <a:r>
              <a:rPr lang="en-US" dirty="0" err="1" smtClean="0"/>
              <a:t>splenic</a:t>
            </a:r>
            <a:r>
              <a:rPr lang="en-US" dirty="0" smtClean="0"/>
              <a:t> rupture or thrombocytopenia, or encephalitis.</a:t>
            </a:r>
          </a:p>
          <a:p>
            <a:pPr algn="just" rtl="0"/>
            <a:r>
              <a:rPr lang="en-US" dirty="0" smtClean="0"/>
              <a:t>The diagnosis of IM outside the usual age in adolescence and young adulthood is difficult.</a:t>
            </a:r>
            <a:endParaRPr lang="ar-IQ"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 children under 10 years the illness is mild and short-lived, but in adults over 30 years of age it can be severe and prolonged.</a:t>
            </a:r>
          </a:p>
          <a:p>
            <a:pPr algn="just" rtl="0"/>
            <a:r>
              <a:rPr lang="en-US" dirty="0" smtClean="0"/>
              <a:t>In both groups pharyngeal symptoms are often absent. </a:t>
            </a:r>
          </a:p>
          <a:p>
            <a:pPr algn="just" rtl="0"/>
            <a:r>
              <a:rPr lang="en-US" dirty="0" smtClean="0"/>
              <a:t>IM may present with jaundice, as a PUO or with a complication.</a:t>
            </a:r>
            <a:endParaRPr lang="ar-IQ"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i="1" dirty="0" smtClean="0"/>
              <a:t>Long-term complications of EBV infection:</a:t>
            </a:r>
            <a:endParaRPr lang="ar-IQ" sz="3200" dirty="0"/>
          </a:p>
        </p:txBody>
      </p:sp>
      <p:sp>
        <p:nvSpPr>
          <p:cNvPr id="3" name="عنصر نائب للمحتوى 2"/>
          <p:cNvSpPr>
            <a:spLocks noGrp="1"/>
          </p:cNvSpPr>
          <p:nvPr>
            <p:ph idx="1"/>
          </p:nvPr>
        </p:nvSpPr>
        <p:spPr/>
        <p:txBody>
          <a:bodyPr/>
          <a:lstStyle/>
          <a:p>
            <a:pPr algn="just" rtl="0"/>
            <a:r>
              <a:rPr lang="en-US" dirty="0" smtClean="0"/>
              <a:t>Lymphoma complicates EBV infection in </a:t>
            </a:r>
            <a:r>
              <a:rPr lang="en-US" dirty="0" err="1" smtClean="0"/>
              <a:t>immunocompromised</a:t>
            </a:r>
            <a:r>
              <a:rPr lang="en-US" dirty="0" smtClean="0"/>
              <a:t> hosts, and some forms of Hodgkin’s disease are EBV-associated. </a:t>
            </a:r>
          </a:p>
          <a:p>
            <a:pPr algn="just" rtl="0"/>
            <a:r>
              <a:rPr lang="en-US" dirty="0" smtClean="0"/>
              <a:t>The endemic form of </a:t>
            </a:r>
            <a:r>
              <a:rPr lang="en-US" dirty="0" err="1" smtClean="0"/>
              <a:t>Burkitt’s</a:t>
            </a:r>
            <a:r>
              <a:rPr lang="en-US" dirty="0" smtClean="0"/>
              <a:t> lymphoma complicates EBV infection in areas of sub-Saharan Africa where </a:t>
            </a:r>
            <a:r>
              <a:rPr lang="en-US" i="1" dirty="0" err="1" smtClean="0"/>
              <a:t>falciparum</a:t>
            </a:r>
            <a:r>
              <a:rPr lang="en-US" i="1" dirty="0" smtClean="0"/>
              <a:t> </a:t>
            </a:r>
            <a:r>
              <a:rPr lang="en-US" dirty="0" smtClean="0"/>
              <a:t>malaria is endemic.</a:t>
            </a:r>
            <a:endParaRPr lang="ar-IQ"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Nasopharyngeal carcinoma is a geographically restricted </a:t>
            </a:r>
            <a:r>
              <a:rPr lang="en-US" dirty="0" err="1" smtClean="0"/>
              <a:t>tumour</a:t>
            </a:r>
            <a:r>
              <a:rPr lang="en-US" dirty="0" smtClean="0"/>
              <a:t> seen in China and Alaska that is associated with EBV infection. </a:t>
            </a:r>
          </a:p>
          <a:p>
            <a:pPr algn="just" rtl="0"/>
            <a:r>
              <a:rPr lang="en-US" dirty="0" smtClean="0"/>
              <a:t>X-linked </a:t>
            </a:r>
            <a:r>
              <a:rPr lang="en-US" dirty="0" err="1" smtClean="0"/>
              <a:t>lymphoproliferative</a:t>
            </a:r>
            <a:r>
              <a:rPr lang="en-US" dirty="0" smtClean="0"/>
              <a:t> (Duncan’s) syndrome is a familial </a:t>
            </a:r>
            <a:r>
              <a:rPr lang="en-US" dirty="0" err="1" smtClean="0"/>
              <a:t>lymphoproliferative</a:t>
            </a:r>
            <a:r>
              <a:rPr lang="en-US" dirty="0" smtClean="0"/>
              <a:t> disorder that follows primary EBV infection in boys without any other history of immunodeficiency.</a:t>
            </a:r>
            <a:endParaRPr lang="ar-IQ"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course is frequently fatal due to liver failure, </a:t>
            </a:r>
            <a:r>
              <a:rPr lang="en-US" dirty="0" err="1" smtClean="0"/>
              <a:t>haemophagocytosis</a:t>
            </a:r>
            <a:r>
              <a:rPr lang="en-US" dirty="0" smtClean="0"/>
              <a:t>, lymphoma or progressive </a:t>
            </a:r>
            <a:r>
              <a:rPr lang="en-US" dirty="0" err="1" smtClean="0"/>
              <a:t>agammaglobulinaemia</a:t>
            </a:r>
            <a:r>
              <a:rPr lang="en-US" dirty="0" smtClean="0"/>
              <a:t>, complicated by infection. </a:t>
            </a:r>
          </a:p>
          <a:p>
            <a:pPr algn="just" rtl="0"/>
            <a:r>
              <a:rPr lang="en-US" dirty="0" smtClean="0"/>
              <a:t>The disorder is due to mutation of the </a:t>
            </a:r>
            <a:r>
              <a:rPr lang="en-US" i="1" dirty="0" smtClean="0"/>
              <a:t>SAP </a:t>
            </a:r>
            <a:r>
              <a:rPr lang="en-US" dirty="0" smtClean="0"/>
              <a:t>gene, involved in cell </a:t>
            </a:r>
            <a:r>
              <a:rPr lang="en-US" dirty="0" err="1" smtClean="0"/>
              <a:t>signalling</a:t>
            </a:r>
            <a:r>
              <a:rPr lang="en-US" dirty="0" smtClean="0"/>
              <a:t> in lymphocytes, and results in failure to contain EBV infection.</a:t>
            </a:r>
            <a:endParaRPr lang="ar-IQ"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sz="half" idx="1"/>
          </p:nvPr>
        </p:nvSpPr>
        <p:spPr>
          <a:xfrm>
            <a:off x="464344" y="1770501"/>
            <a:ext cx="8179622" cy="1872813"/>
          </a:xfrm>
        </p:spPr>
        <p:txBody>
          <a:bodyPr/>
          <a:lstStyle/>
          <a:p>
            <a:pPr algn="just" rtl="0"/>
            <a:r>
              <a:rPr lang="en-US" dirty="0" smtClean="0"/>
              <a:t>Atypical lymphocytes are common in EBV infection but also occur in other causes of IM, acute retroviral syndrome with HIV infection, viral hepatitis, mumps and rubella.</a:t>
            </a:r>
            <a:endParaRPr lang="ar-IQ" dirty="0"/>
          </a:p>
        </p:txBody>
      </p:sp>
      <p:pic>
        <p:nvPicPr>
          <p:cNvPr id="5" name="عنصر نائب للمحتوى 4" descr="Capture.PNG"/>
          <p:cNvPicPr>
            <a:picLocks noGrp="1" noChangeAspect="1"/>
          </p:cNvPicPr>
          <p:nvPr>
            <p:ph sz="half" idx="2"/>
          </p:nvPr>
        </p:nvPicPr>
        <p:blipFill>
          <a:blip r:embed="rId2"/>
          <a:stretch>
            <a:fillRect/>
          </a:stretch>
        </p:blipFill>
        <p:spPr>
          <a:xfrm>
            <a:off x="714348" y="3643314"/>
            <a:ext cx="8051800" cy="2640930"/>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1000100" y="1071546"/>
            <a:ext cx="7772400" cy="4572000"/>
          </a:xfrm>
        </p:spPr>
        <p:txBody>
          <a:bodyPr>
            <a:normAutofit/>
          </a:bodyPr>
          <a:lstStyle/>
          <a:p>
            <a:pPr algn="just" rtl="0"/>
            <a:r>
              <a:rPr lang="en-US" dirty="0" smtClean="0"/>
              <a:t>A ‘</a:t>
            </a:r>
            <a:r>
              <a:rPr lang="en-US" dirty="0" err="1" smtClean="0"/>
              <a:t>heterophile</a:t>
            </a:r>
            <a:r>
              <a:rPr lang="en-US" dirty="0" smtClean="0"/>
              <a:t>’ antibody is present during the acute illness and convalescence, which is detected by the Paul–</a:t>
            </a:r>
            <a:r>
              <a:rPr lang="en-US" dirty="0" err="1" smtClean="0"/>
              <a:t>Bunnell</a:t>
            </a:r>
            <a:r>
              <a:rPr lang="en-US" dirty="0" smtClean="0"/>
              <a:t> or ‘</a:t>
            </a:r>
            <a:r>
              <a:rPr lang="en-US" dirty="0" err="1" smtClean="0"/>
              <a:t>Monospot</a:t>
            </a:r>
            <a:r>
              <a:rPr lang="en-US" dirty="0" smtClean="0"/>
              <a:t>’ test.</a:t>
            </a:r>
          </a:p>
          <a:p>
            <a:pPr algn="just" rtl="0"/>
            <a:r>
              <a:rPr lang="en-US" dirty="0" smtClean="0"/>
              <a:t>Sometimes antibody production is delayed, so an initially negative test should be repeated. </a:t>
            </a:r>
          </a:p>
          <a:p>
            <a:pPr algn="just" rtl="0"/>
            <a:r>
              <a:rPr lang="en-US" dirty="0" smtClean="0"/>
              <a:t>However, many children and 10% of adolescents with IM do not produce </a:t>
            </a:r>
            <a:r>
              <a:rPr lang="en-US" dirty="0" err="1" smtClean="0"/>
              <a:t>heterophile</a:t>
            </a:r>
            <a:r>
              <a:rPr lang="en-US" dirty="0" smtClean="0"/>
              <a:t> antibody at any stage.</a:t>
            </a:r>
            <a:endParaRPr lang="ar-IQ"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Specific EBV serology (</a:t>
            </a:r>
            <a:r>
              <a:rPr lang="en-US" dirty="0" err="1" smtClean="0"/>
              <a:t>immunofluorescence</a:t>
            </a:r>
            <a:r>
              <a:rPr lang="en-US" dirty="0" smtClean="0"/>
              <a:t>) can be used to confirm the diagnosis if necessary. </a:t>
            </a:r>
          </a:p>
          <a:p>
            <a:pPr algn="just" rtl="0"/>
            <a:r>
              <a:rPr lang="en-US" dirty="0" smtClean="0"/>
              <a:t>Acute infection is </a:t>
            </a:r>
            <a:r>
              <a:rPr lang="en-US" dirty="0" err="1" smtClean="0"/>
              <a:t>characterised</a:t>
            </a:r>
            <a:r>
              <a:rPr lang="en-US" dirty="0" smtClean="0"/>
              <a:t> by </a:t>
            </a:r>
            <a:r>
              <a:rPr lang="en-US" dirty="0" err="1" smtClean="0"/>
              <a:t>IgM</a:t>
            </a:r>
            <a:r>
              <a:rPr lang="en-US" dirty="0" smtClean="0"/>
              <a:t> antibodies against the viral </a:t>
            </a:r>
            <a:r>
              <a:rPr lang="en-US" dirty="0" err="1" smtClean="0"/>
              <a:t>capsid</a:t>
            </a:r>
            <a:r>
              <a:rPr lang="en-US" dirty="0" smtClean="0"/>
              <a:t>, antibodies to EBV early antigen and the initial absence of antibodies to EBV nuclear antigen (anti- EBNA).</a:t>
            </a:r>
            <a:endParaRPr lang="ar-IQ"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Seroconversion</a:t>
            </a:r>
            <a:r>
              <a:rPr lang="en-US" dirty="0" smtClean="0"/>
              <a:t> of anti-EBNA at approximately 1 month after the initial illness may confirm the diagnosis in retrospect. </a:t>
            </a:r>
          </a:p>
          <a:p>
            <a:pPr algn="just" rtl="0"/>
            <a:r>
              <a:rPr lang="en-US" dirty="0" smtClean="0"/>
              <a:t>CNS infections may be diagnosed by detection of viral DNA in cerebrospinal fluid.</a:t>
            </a:r>
            <a:endParaRPr lang="ar-IQ"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idx="1"/>
          </p:nvPr>
        </p:nvSpPr>
        <p:spPr>
          <a:xfrm>
            <a:off x="928662" y="1500174"/>
            <a:ext cx="7772400" cy="4572000"/>
          </a:xfrm>
        </p:spPr>
        <p:txBody>
          <a:bodyPr>
            <a:normAutofit/>
          </a:bodyPr>
          <a:lstStyle/>
          <a:p>
            <a:pPr algn="just" rtl="0"/>
            <a:r>
              <a:rPr lang="en-US" dirty="0" smtClean="0"/>
              <a:t>Treatment is largely symptomatic. </a:t>
            </a:r>
          </a:p>
          <a:p>
            <a:pPr algn="just" rtl="0"/>
            <a:r>
              <a:rPr lang="en-US" dirty="0" smtClean="0"/>
              <a:t>If a throat culture yields a β-</a:t>
            </a:r>
            <a:r>
              <a:rPr lang="en-US" dirty="0" err="1" smtClean="0"/>
              <a:t>haemolytic</a:t>
            </a:r>
            <a:r>
              <a:rPr lang="en-US" dirty="0" smtClean="0"/>
              <a:t> streptococcus, a course of penicillin should be prescribed. </a:t>
            </a:r>
          </a:p>
          <a:p>
            <a:pPr algn="just" rtl="0"/>
            <a:r>
              <a:rPr lang="en-US" dirty="0" smtClean="0"/>
              <a:t>Administration of </a:t>
            </a:r>
            <a:r>
              <a:rPr lang="en-US" dirty="0" err="1" smtClean="0"/>
              <a:t>ampicillin</a:t>
            </a:r>
            <a:r>
              <a:rPr lang="en-US" dirty="0" smtClean="0"/>
              <a:t> or amoxicillin in this condition commonly causes an itchy macular rash, and should be avoided.</a:t>
            </a:r>
            <a:endParaRPr lang="ar-IQ"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رك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كلاسيكي">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584</TotalTime>
  <Words>9705</Words>
  <Application>Microsoft Office PowerPoint</Application>
  <PresentationFormat>عرض على الشاشة (3:4)‏</PresentationFormat>
  <Paragraphs>600</Paragraphs>
  <Slides>227</Slides>
  <Notes>0</Notes>
  <HiddenSlides>0</HiddenSlides>
  <MMClips>0</MMClips>
  <ScaleCrop>false</ScaleCrop>
  <HeadingPairs>
    <vt:vector size="4" baseType="variant">
      <vt:variant>
        <vt:lpstr>سمة</vt:lpstr>
      </vt:variant>
      <vt:variant>
        <vt:i4>1</vt:i4>
      </vt:variant>
      <vt:variant>
        <vt:lpstr>عناوين الشرائح</vt:lpstr>
      </vt:variant>
      <vt:variant>
        <vt:i4>227</vt:i4>
      </vt:variant>
    </vt:vector>
  </HeadingPairs>
  <TitlesOfParts>
    <vt:vector size="228" baseType="lpstr">
      <vt:lpstr>حركة</vt:lpstr>
      <vt:lpstr>VIRAL INFECTIONS</vt:lpstr>
      <vt:lpstr>Systemic viral infections with exanthem:</vt:lpstr>
      <vt:lpstr>الشريحة 3</vt:lpstr>
      <vt:lpstr>1- Measles:</vt:lpstr>
      <vt:lpstr>Clinical features:</vt:lpstr>
      <vt:lpstr>الشريحة 6</vt:lpstr>
      <vt:lpstr>الشريحة 7</vt:lpstr>
      <vt:lpstr>الشريحة 8</vt:lpstr>
      <vt:lpstr>الشريحة 9</vt:lpstr>
      <vt:lpstr>الشريحة 10</vt:lpstr>
      <vt:lpstr>الشريحة 11</vt:lpstr>
      <vt:lpstr>Management and prevention:</vt:lpstr>
      <vt:lpstr>الشريحة 13</vt:lpstr>
      <vt:lpstr>2- Rubella (German measles):</vt:lpstr>
      <vt:lpstr>Clinical features:</vt:lpstr>
      <vt:lpstr>الشريحة 16</vt:lpstr>
      <vt:lpstr>الشريحة 17</vt:lpstr>
      <vt:lpstr>الشريحة 18</vt:lpstr>
      <vt:lpstr>Diagnosis: </vt:lpstr>
      <vt:lpstr>Prevention:</vt:lpstr>
      <vt:lpstr>3- Parvovirus B19 (erythrovirus B19):</vt:lpstr>
      <vt:lpstr>الشريحة 22</vt:lpstr>
      <vt:lpstr>Clinical features:</vt:lpstr>
      <vt:lpstr>الشريحة 24</vt:lpstr>
      <vt:lpstr>الشريحة 25</vt:lpstr>
      <vt:lpstr>الشريحة 26</vt:lpstr>
      <vt:lpstr>الشريحة 27</vt:lpstr>
      <vt:lpstr>Diagnosis:</vt:lpstr>
      <vt:lpstr>Management:</vt:lpstr>
      <vt:lpstr>الشريحة 30</vt:lpstr>
      <vt:lpstr>الشريحة 31</vt:lpstr>
      <vt:lpstr>4- Human herpesvirus 6 and 7 (HHV-6 and HHV-7):</vt:lpstr>
      <vt:lpstr>الشريحة 33</vt:lpstr>
      <vt:lpstr>الشريحة 34</vt:lpstr>
      <vt:lpstr>Clinical features:</vt:lpstr>
      <vt:lpstr>Diagnosis and management:</vt:lpstr>
      <vt:lpstr>5- Chickenpox (varicella):</vt:lpstr>
      <vt:lpstr>Clinical features:</vt:lpstr>
      <vt:lpstr>الشريحة 39</vt:lpstr>
      <vt:lpstr>الشريحة 40</vt:lpstr>
      <vt:lpstr>الشريحة 41</vt:lpstr>
      <vt:lpstr>الشريحة 42</vt:lpstr>
      <vt:lpstr>Diagnosis:</vt:lpstr>
      <vt:lpstr>Management and prevention:</vt:lpstr>
      <vt:lpstr>الشريحة 45</vt:lpstr>
      <vt:lpstr>الشريحة 46</vt:lpstr>
      <vt:lpstr>الشريحة 47</vt:lpstr>
      <vt:lpstr>الشريحة 48</vt:lpstr>
      <vt:lpstr>الشريحة 49</vt:lpstr>
      <vt:lpstr>الشريحة 50</vt:lpstr>
      <vt:lpstr>Shingles (herpes zoster):</vt:lpstr>
      <vt:lpstr>Clinical features:</vt:lpstr>
      <vt:lpstr>الشريحة 53</vt:lpstr>
      <vt:lpstr>الشريحة 54</vt:lpstr>
      <vt:lpstr>الشريحة 55</vt:lpstr>
      <vt:lpstr>Management and prevention:</vt:lpstr>
      <vt:lpstr>الشريحة 57</vt:lpstr>
      <vt:lpstr>6- Enteroviral exanthems:</vt:lpstr>
      <vt:lpstr>Systemic viral infections without exanthem:</vt:lpstr>
      <vt:lpstr>1- Mumps: </vt:lpstr>
      <vt:lpstr>Clinical features:</vt:lpstr>
      <vt:lpstr>الشريحة 62</vt:lpstr>
      <vt:lpstr>الشريحة 63</vt:lpstr>
      <vt:lpstr>الشريحة 64</vt:lpstr>
      <vt:lpstr>Diagnosis:</vt:lpstr>
      <vt:lpstr>Management and prevention:</vt:lpstr>
      <vt:lpstr>2- Influenza:</vt:lpstr>
      <vt:lpstr>الشريحة 68</vt:lpstr>
      <vt:lpstr>الشريحة 69</vt:lpstr>
      <vt:lpstr>Clinical features:</vt:lpstr>
      <vt:lpstr>الشريحة 71</vt:lpstr>
      <vt:lpstr>Diagnosis:</vt:lpstr>
      <vt:lpstr>Management and prevention:</vt:lpstr>
      <vt:lpstr>الشريحة 74</vt:lpstr>
      <vt:lpstr>الشريحة 75</vt:lpstr>
      <vt:lpstr>الشريحة 76</vt:lpstr>
      <vt:lpstr>Avian influenza:</vt:lpstr>
      <vt:lpstr>الشريحة 78</vt:lpstr>
      <vt:lpstr>الشريحة 79</vt:lpstr>
      <vt:lpstr>الشريحة 80</vt:lpstr>
      <vt:lpstr>Swine influenza:</vt:lpstr>
      <vt:lpstr>الشريحة 82</vt:lpstr>
      <vt:lpstr>الشريحة 83</vt:lpstr>
      <vt:lpstr>3-Infectious mononucleosis (IM) and Epstein–Barr virus (EBV):</vt:lpstr>
      <vt:lpstr>الشريحة 85</vt:lpstr>
      <vt:lpstr>الشريحة 86</vt:lpstr>
      <vt:lpstr>Clinical features:</vt:lpstr>
      <vt:lpstr>الشريحة 88</vt:lpstr>
      <vt:lpstr>الشريحة 89</vt:lpstr>
      <vt:lpstr>الشريحة 90</vt:lpstr>
      <vt:lpstr>الشريحة 91</vt:lpstr>
      <vt:lpstr>Long-term complications of EBV infection:</vt:lpstr>
      <vt:lpstr>الشريحة 93</vt:lpstr>
      <vt:lpstr>الشريحة 94</vt:lpstr>
      <vt:lpstr>Investigations:</vt:lpstr>
      <vt:lpstr>الشريحة 96</vt:lpstr>
      <vt:lpstr>الشريحة 97</vt:lpstr>
      <vt:lpstr>الشريحة 98</vt:lpstr>
      <vt:lpstr>Management:</vt:lpstr>
      <vt:lpstr>الشريحة 100</vt:lpstr>
      <vt:lpstr>الشريحة 101</vt:lpstr>
      <vt:lpstr>4- Cytomegalovirus (CMV):</vt:lpstr>
      <vt:lpstr>الشريحة 103</vt:lpstr>
      <vt:lpstr>Clinical features:</vt:lpstr>
      <vt:lpstr>الشريحة 105</vt:lpstr>
      <vt:lpstr>الشريحة 106</vt:lpstr>
      <vt:lpstr>الشريحة 107</vt:lpstr>
      <vt:lpstr>Investigations:</vt:lpstr>
      <vt:lpstr>الشريحة 109</vt:lpstr>
      <vt:lpstr>الشريحة 110</vt:lpstr>
      <vt:lpstr>Management:</vt:lpstr>
      <vt:lpstr>5- Dengue:</vt:lpstr>
      <vt:lpstr>الشريحة 113</vt:lpstr>
      <vt:lpstr>الشريحة 114</vt:lpstr>
      <vt:lpstr>الشريحة 115</vt:lpstr>
      <vt:lpstr>Clinical features:</vt:lpstr>
      <vt:lpstr>الشريحة 117</vt:lpstr>
      <vt:lpstr>الشريحة 118</vt:lpstr>
      <vt:lpstr>الشريحة 119</vt:lpstr>
      <vt:lpstr>الشريحة 120</vt:lpstr>
      <vt:lpstr>Diagnosis:</vt:lpstr>
      <vt:lpstr>الشريحة 122</vt:lpstr>
      <vt:lpstr>Management and prevention:</vt:lpstr>
      <vt:lpstr>الشريحة 124</vt:lpstr>
      <vt:lpstr>6- Yellow fever:</vt:lpstr>
      <vt:lpstr>الشريحة 126</vt:lpstr>
      <vt:lpstr>الشريحة 127</vt:lpstr>
      <vt:lpstr>الشريحة 128</vt:lpstr>
      <vt:lpstr>Clinical features:</vt:lpstr>
      <vt:lpstr>الشريحة 130</vt:lpstr>
      <vt:lpstr>Diagnosis:</vt:lpstr>
      <vt:lpstr>الشريحة 132</vt:lpstr>
      <vt:lpstr>Management and prevention:</vt:lpstr>
      <vt:lpstr>الشريحة 134</vt:lpstr>
      <vt:lpstr>الشريحة 135</vt:lpstr>
      <vt:lpstr>7- Viral haemorrhagic fevers (VHF):</vt:lpstr>
      <vt:lpstr>الشريحة 137</vt:lpstr>
      <vt:lpstr>الشريحة 138</vt:lpstr>
      <vt:lpstr>الشريحة 139</vt:lpstr>
      <vt:lpstr>الشريحة 140</vt:lpstr>
      <vt:lpstr>Clinical features:</vt:lpstr>
      <vt:lpstr>الشريحة 142</vt:lpstr>
      <vt:lpstr>الشريحة 143</vt:lpstr>
      <vt:lpstr>الشريحة 144</vt:lpstr>
      <vt:lpstr>Investigations and management:</vt:lpstr>
      <vt:lpstr>الشريحة 146</vt:lpstr>
      <vt:lpstr>الشريحة 147</vt:lpstr>
      <vt:lpstr>الشريحة 148</vt:lpstr>
      <vt:lpstr>الشريحة 149</vt:lpstr>
      <vt:lpstr>الشريحة 150</vt:lpstr>
      <vt:lpstr>الشريحة 151</vt:lpstr>
      <vt:lpstr>الشريحة 152</vt:lpstr>
      <vt:lpstr>Prevention:</vt:lpstr>
      <vt:lpstr>Viral infections of the skin:</vt:lpstr>
      <vt:lpstr>الشريحة 155</vt:lpstr>
      <vt:lpstr>الشريحة 156</vt:lpstr>
      <vt:lpstr>الشريحة 157</vt:lpstr>
      <vt:lpstr>Clinical features:</vt:lpstr>
      <vt:lpstr>Recurrence:</vt:lpstr>
      <vt:lpstr>الشريحة 160</vt:lpstr>
      <vt:lpstr>الشريحة 161</vt:lpstr>
      <vt:lpstr>Complications:</vt:lpstr>
      <vt:lpstr>الشريحة 163</vt:lpstr>
      <vt:lpstr>الشريحة 164</vt:lpstr>
      <vt:lpstr>الشريحة 165</vt:lpstr>
      <vt:lpstr>الشريحة 166</vt:lpstr>
      <vt:lpstr>Diagnosis:</vt:lpstr>
      <vt:lpstr>Management:</vt:lpstr>
      <vt:lpstr>الشريحة 169</vt:lpstr>
      <vt:lpstr>2- Human herpesvirus 8 (HHV-8):</vt:lpstr>
      <vt:lpstr>الشريحة 171</vt:lpstr>
      <vt:lpstr>3- Enterovirus infections:</vt:lpstr>
      <vt:lpstr>الشريحة 173</vt:lpstr>
      <vt:lpstr>الشريحة 174</vt:lpstr>
      <vt:lpstr>Herpangina:</vt:lpstr>
      <vt:lpstr>الشريحة 176</vt:lpstr>
      <vt:lpstr>4- Poxviruses:</vt:lpstr>
      <vt:lpstr>a. Smallpox (variola): </vt:lpstr>
      <vt:lpstr>الشريحة 179</vt:lpstr>
      <vt:lpstr>الشريحة 180</vt:lpstr>
      <vt:lpstr>الشريحة 181</vt:lpstr>
      <vt:lpstr>b. Monkeypox: </vt:lpstr>
      <vt:lpstr>الشريحة 183</vt:lpstr>
      <vt:lpstr>c. Cowpox:</vt:lpstr>
      <vt:lpstr>d. Vaccinia virus:</vt:lpstr>
      <vt:lpstr>e. Orf:</vt:lpstr>
      <vt:lpstr>الشريحة 187</vt:lpstr>
      <vt:lpstr>f. Molluscum contagiosum:</vt:lpstr>
      <vt:lpstr>الشريحة 189</vt:lpstr>
      <vt:lpstr>الشريحة 190</vt:lpstr>
      <vt:lpstr>الشريحة 191</vt:lpstr>
      <vt:lpstr>الشريحة 192</vt:lpstr>
      <vt:lpstr>الشريحة 193</vt:lpstr>
      <vt:lpstr>Gastrointestinal viral infections:</vt:lpstr>
      <vt:lpstr>الشريحة 195</vt:lpstr>
      <vt:lpstr>2- Astrovirus:</vt:lpstr>
      <vt:lpstr>3- Rotavirus:</vt:lpstr>
      <vt:lpstr>الشريحة 198</vt:lpstr>
      <vt:lpstr>الشريحة 199</vt:lpstr>
      <vt:lpstr>Other viruses:</vt:lpstr>
      <vt:lpstr>Respiratory viral infections:</vt:lpstr>
      <vt:lpstr>الشريحة 202</vt:lpstr>
      <vt:lpstr>الشريحة 203</vt:lpstr>
      <vt:lpstr>Viral infections with neurological involvement:</vt:lpstr>
      <vt:lpstr>الشريحة 205</vt:lpstr>
      <vt:lpstr>Clinical features:</vt:lpstr>
      <vt:lpstr>الشريحة 207</vt:lpstr>
      <vt:lpstr>Investigations, management and :prevention</vt:lpstr>
      <vt:lpstr>الشريحة 209</vt:lpstr>
      <vt:lpstr>West Nile virus:</vt:lpstr>
      <vt:lpstr>Clinical features:</vt:lpstr>
      <vt:lpstr>الشريحة 212</vt:lpstr>
      <vt:lpstr>Diagnosis and management:</vt:lpstr>
      <vt:lpstr>Enterovirus 71:</vt:lpstr>
      <vt:lpstr>Nipah virus encephalitis:</vt:lpstr>
      <vt:lpstr>Human T cell lymphotropic virus type I (HTLV-1):</vt:lpstr>
      <vt:lpstr>الشريحة 217</vt:lpstr>
      <vt:lpstr>Viral infections with rheumatological :involvement</vt:lpstr>
      <vt:lpstr>Chikungunya virus:</vt:lpstr>
      <vt:lpstr>الشريحة 220</vt:lpstr>
      <vt:lpstr>الشريحة 221</vt:lpstr>
      <vt:lpstr>الشريحة 222</vt:lpstr>
      <vt:lpstr>PRION DISEASES</vt:lpstr>
      <vt:lpstr>الشريحة 224</vt:lpstr>
      <vt:lpstr>الشريحة 225</vt:lpstr>
      <vt:lpstr>الشريحة 226</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hasna</dc:creator>
  <cp:lastModifiedBy>hasna</cp:lastModifiedBy>
  <cp:revision>58</cp:revision>
  <dcterms:created xsi:type="dcterms:W3CDTF">2015-09-13T15:58:11Z</dcterms:created>
  <dcterms:modified xsi:type="dcterms:W3CDTF">2015-09-14T18:48:18Z</dcterms:modified>
</cp:coreProperties>
</file>